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bin" charset="1" panose="00000500000000000000"/>
      <p:regular r:id="rId10"/>
    </p:embeddedFont>
    <p:embeddedFont>
      <p:font typeface="Cabin Bold" charset="1" panose="00000800000000000000"/>
      <p:regular r:id="rId11"/>
    </p:embeddedFont>
    <p:embeddedFont>
      <p:font typeface="Cabin Italics" charset="1" panose="00000500000000000000"/>
      <p:regular r:id="rId12"/>
    </p:embeddedFont>
    <p:embeddedFont>
      <p:font typeface="Cabin Bold Italics" charset="1" panose="00000800000000000000"/>
      <p:regular r:id="rId13"/>
    </p:embeddedFont>
    <p:embeddedFont>
      <p:font typeface="Cabin Medium" charset="1" panose="00000600000000000000"/>
      <p:regular r:id="rId14"/>
    </p:embeddedFont>
    <p:embeddedFont>
      <p:font typeface="Cabin Medium Italics" charset="1" panose="00000600000000000000"/>
      <p:regular r:id="rId15"/>
    </p:embeddedFont>
    <p:embeddedFont>
      <p:font typeface="Cabin Semi-Bold" charset="1" panose="00000700000000000000"/>
      <p:regular r:id="rId16"/>
    </p:embeddedFont>
    <p:embeddedFont>
      <p:font typeface="Cabin Semi-Bold Italics" charset="1" panose="00000700000000000000"/>
      <p:regular r:id="rId17"/>
    </p:embeddedFont>
    <p:embeddedFont>
      <p:font typeface="Muli" charset="1" panose="00000500000000000000"/>
      <p:regular r:id="rId18"/>
    </p:embeddedFont>
    <p:embeddedFont>
      <p:font typeface="Muli Bold" charset="1" panose="00000800000000000000"/>
      <p:regular r:id="rId19"/>
    </p:embeddedFont>
    <p:embeddedFont>
      <p:font typeface="Muli Italics" charset="1" panose="00000500000000000000"/>
      <p:regular r:id="rId20"/>
    </p:embeddedFont>
    <p:embeddedFont>
      <p:font typeface="Muli Bold Italics" charset="1" panose="00000800000000000000"/>
      <p:regular r:id="rId21"/>
    </p:embeddedFont>
    <p:embeddedFont>
      <p:font typeface="Muli Extra-Light" charset="1" panose="00000300000000000000"/>
      <p:regular r:id="rId22"/>
    </p:embeddedFont>
    <p:embeddedFont>
      <p:font typeface="Muli Extra-Light Italics" charset="1" panose="00000300000000000000"/>
      <p:regular r:id="rId23"/>
    </p:embeddedFont>
    <p:embeddedFont>
      <p:font typeface="Muli Light" charset="1" panose="00000400000000000000"/>
      <p:regular r:id="rId24"/>
    </p:embeddedFont>
    <p:embeddedFont>
      <p:font typeface="Muli Light Italics" charset="1" panose="00000400000000000000"/>
      <p:regular r:id="rId25"/>
    </p:embeddedFont>
    <p:embeddedFont>
      <p:font typeface="Muli Semi-Bold" charset="1" panose="00000700000000000000"/>
      <p:regular r:id="rId26"/>
    </p:embeddedFont>
    <p:embeddedFont>
      <p:font typeface="Muli Semi-Bold Italics" charset="1" panose="00000700000000000000"/>
      <p:regular r:id="rId27"/>
    </p:embeddedFont>
    <p:embeddedFont>
      <p:font typeface="Muli Ultra-Bold" charset="1" panose="00000900000000000000"/>
      <p:regular r:id="rId28"/>
    </p:embeddedFont>
    <p:embeddedFont>
      <p:font typeface="Muli Ultra-Bold Italics" charset="1" panose="00000900000000000000"/>
      <p:regular r:id="rId29"/>
    </p:embeddedFont>
    <p:embeddedFont>
      <p:font typeface="Muli Heavy" charset="1" panose="00000A00000000000000"/>
      <p:regular r:id="rId30"/>
    </p:embeddedFont>
    <p:embeddedFont>
      <p:font typeface="Muli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slides/slide20.xml" Type="http://schemas.openxmlformats.org/officeDocument/2006/relationships/slide"/><Relationship Id="rId52" Target="slides/slide21.xml" Type="http://schemas.openxmlformats.org/officeDocument/2006/relationships/slide"/><Relationship Id="rId53" Target="slides/slide22.xml" Type="http://schemas.openxmlformats.org/officeDocument/2006/relationships/slide"/><Relationship Id="rId54" Target="slides/slide23.xml" Type="http://schemas.openxmlformats.org/officeDocument/2006/relationships/slide"/><Relationship Id="rId55" Target="slides/slide24.xml" Type="http://schemas.openxmlformats.org/officeDocument/2006/relationships/slide"/><Relationship Id="rId56" Target="slides/slide25.xml" Type="http://schemas.openxmlformats.org/officeDocument/2006/relationships/slide"/><Relationship Id="rId57" Target="slides/slide26.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sv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6.png" Type="http://schemas.openxmlformats.org/officeDocument/2006/relationships/image"/><Relationship Id="rId4" Target="../media/image27.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28.png" Type="http://schemas.openxmlformats.org/officeDocument/2006/relationships/image"/><Relationship Id="rId8" Target="../media/image2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1.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 Id="rId9" Target="../media/image13.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3.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4.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5.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6.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7.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38.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9.png" Type="http://schemas.openxmlformats.org/officeDocument/2006/relationships/image"/><Relationship Id="rId4" Target="../media/image40.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21.png" Type="http://schemas.openxmlformats.org/officeDocument/2006/relationships/image"/><Relationship Id="rId8" Target="../media/image22.png" Type="http://schemas.openxmlformats.org/officeDocument/2006/relationships/image"/><Relationship Id="rId9" Target="../media/image2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1175106" y="1705112"/>
            <a:ext cx="8611284" cy="6684376"/>
            <a:chOff x="0" y="0"/>
            <a:chExt cx="2988095" cy="2319462"/>
          </a:xfrm>
        </p:grpSpPr>
        <p:sp>
          <p:nvSpPr>
            <p:cNvPr name="Freeform 4" id="4"/>
            <p:cNvSpPr/>
            <p:nvPr/>
          </p:nvSpPr>
          <p:spPr>
            <a:xfrm flipH="false" flipV="false" rot="0">
              <a:off x="0" y="0"/>
              <a:ext cx="2988095" cy="2319462"/>
            </a:xfrm>
            <a:custGeom>
              <a:avLst/>
              <a:gdLst/>
              <a:ahLst/>
              <a:cxnLst/>
              <a:rect r="r" b="b" t="t" l="l"/>
              <a:pathLst>
                <a:path h="2319462" w="2988095">
                  <a:moveTo>
                    <a:pt x="0" y="0"/>
                  </a:moveTo>
                  <a:lnTo>
                    <a:pt x="2988095" y="0"/>
                  </a:lnTo>
                  <a:lnTo>
                    <a:pt x="2988095" y="2319462"/>
                  </a:lnTo>
                  <a:lnTo>
                    <a:pt x="0" y="2319462"/>
                  </a:lnTo>
                  <a:close/>
                </a:path>
              </a:pathLst>
            </a:custGeom>
            <a:solidFill>
              <a:srgbClr val="FFFFFF"/>
            </a:solidFill>
          </p:spPr>
        </p:sp>
      </p:grpSp>
      <p:sp>
        <p:nvSpPr>
          <p:cNvPr name="Freeform 5" id="5"/>
          <p:cNvSpPr/>
          <p:nvPr/>
        </p:nvSpPr>
        <p:spPr>
          <a:xfrm flipH="true" flipV="false" rot="0">
            <a:off x="-2156129" y="8872350"/>
            <a:ext cx="6662470" cy="1611106"/>
          </a:xfrm>
          <a:custGeom>
            <a:avLst/>
            <a:gdLst/>
            <a:ahLst/>
            <a:cxnLst/>
            <a:rect r="r" b="b" t="t" l="l"/>
            <a:pathLst>
              <a:path h="1611106" w="6662470">
                <a:moveTo>
                  <a:pt x="6662470" y="0"/>
                </a:moveTo>
                <a:lnTo>
                  <a:pt x="0" y="0"/>
                </a:lnTo>
                <a:lnTo>
                  <a:pt x="0" y="1611107"/>
                </a:lnTo>
                <a:lnTo>
                  <a:pt x="6662470" y="1611107"/>
                </a:lnTo>
                <a:lnTo>
                  <a:pt x="666247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15145350" y="-341430"/>
            <a:ext cx="5652695" cy="1366924"/>
          </a:xfrm>
          <a:custGeom>
            <a:avLst/>
            <a:gdLst/>
            <a:ahLst/>
            <a:cxnLst/>
            <a:rect r="r" b="b" t="t" l="l"/>
            <a:pathLst>
              <a:path h="1366924" w="5652695">
                <a:moveTo>
                  <a:pt x="5652694" y="0"/>
                </a:moveTo>
                <a:lnTo>
                  <a:pt x="0" y="0"/>
                </a:lnTo>
                <a:lnTo>
                  <a:pt x="0" y="1366924"/>
                </a:lnTo>
                <a:lnTo>
                  <a:pt x="5652694" y="1366924"/>
                </a:lnTo>
                <a:lnTo>
                  <a:pt x="5652694"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0615065" y="1170468"/>
            <a:ext cx="7087021" cy="7701883"/>
            <a:chOff x="0" y="0"/>
            <a:chExt cx="2585364" cy="2809668"/>
          </a:xfrm>
        </p:grpSpPr>
        <p:sp>
          <p:nvSpPr>
            <p:cNvPr name="Freeform 8" id="8"/>
            <p:cNvSpPr/>
            <p:nvPr/>
          </p:nvSpPr>
          <p:spPr>
            <a:xfrm flipH="false" flipV="false" rot="0">
              <a:off x="0" y="0"/>
              <a:ext cx="2585364" cy="2809668"/>
            </a:xfrm>
            <a:custGeom>
              <a:avLst/>
              <a:gdLst/>
              <a:ahLst/>
              <a:cxnLst/>
              <a:rect r="r" b="b" t="t" l="l"/>
              <a:pathLst>
                <a:path h="2809668" w="2585364">
                  <a:moveTo>
                    <a:pt x="0" y="0"/>
                  </a:moveTo>
                  <a:lnTo>
                    <a:pt x="2585364" y="0"/>
                  </a:lnTo>
                  <a:lnTo>
                    <a:pt x="2585364" y="2809668"/>
                  </a:lnTo>
                  <a:lnTo>
                    <a:pt x="0" y="2809668"/>
                  </a:lnTo>
                  <a:close/>
                </a:path>
              </a:pathLst>
            </a:custGeom>
            <a:solidFill>
              <a:srgbClr val="FFFFFF"/>
            </a:solidFill>
          </p:spPr>
        </p:sp>
      </p:grpSp>
      <p:sp>
        <p:nvSpPr>
          <p:cNvPr name="Freeform 9" id="9"/>
          <p:cNvSpPr/>
          <p:nvPr/>
        </p:nvSpPr>
        <p:spPr>
          <a:xfrm flipH="false" flipV="false" rot="0">
            <a:off x="11045932" y="4256740"/>
            <a:ext cx="6225288" cy="3893634"/>
          </a:xfrm>
          <a:custGeom>
            <a:avLst/>
            <a:gdLst/>
            <a:ahLst/>
            <a:cxnLst/>
            <a:rect r="r" b="b" t="t" l="l"/>
            <a:pathLst>
              <a:path h="3893634" w="6225288">
                <a:moveTo>
                  <a:pt x="0" y="0"/>
                </a:moveTo>
                <a:lnTo>
                  <a:pt x="6225287" y="0"/>
                </a:lnTo>
                <a:lnTo>
                  <a:pt x="6225287" y="3893635"/>
                </a:lnTo>
                <a:lnTo>
                  <a:pt x="0" y="38936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6100246" y="3001723"/>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1" id="11"/>
          <p:cNvSpPr/>
          <p:nvPr/>
        </p:nvSpPr>
        <p:spPr>
          <a:xfrm flipH="false" flipV="false" rot="-203414">
            <a:off x="11173930" y="3499519"/>
            <a:ext cx="321948" cy="461574"/>
          </a:xfrm>
          <a:custGeom>
            <a:avLst/>
            <a:gdLst/>
            <a:ahLst/>
            <a:cxnLst/>
            <a:rect r="r" b="b" t="t" l="l"/>
            <a:pathLst>
              <a:path h="461574" w="321948">
                <a:moveTo>
                  <a:pt x="0" y="0"/>
                </a:moveTo>
                <a:lnTo>
                  <a:pt x="321948" y="0"/>
                </a:lnTo>
                <a:lnTo>
                  <a:pt x="321948" y="461574"/>
                </a:lnTo>
                <a:lnTo>
                  <a:pt x="0" y="46157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0">
            <a:off x="13044260" y="1846678"/>
            <a:ext cx="2228632" cy="1815322"/>
          </a:xfrm>
          <a:custGeom>
            <a:avLst/>
            <a:gdLst/>
            <a:ahLst/>
            <a:cxnLst/>
            <a:rect r="r" b="b" t="t" l="l"/>
            <a:pathLst>
              <a:path h="1815322" w="2228632">
                <a:moveTo>
                  <a:pt x="0" y="0"/>
                </a:moveTo>
                <a:lnTo>
                  <a:pt x="2228632" y="0"/>
                </a:lnTo>
                <a:lnTo>
                  <a:pt x="2228632" y="1815322"/>
                </a:lnTo>
                <a:lnTo>
                  <a:pt x="0" y="181532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3" id="13"/>
          <p:cNvSpPr/>
          <p:nvPr/>
        </p:nvSpPr>
        <p:spPr>
          <a:xfrm flipH="false" flipV="false" rot="0">
            <a:off x="13269343" y="1951882"/>
            <a:ext cx="1705921" cy="1313325"/>
          </a:xfrm>
          <a:custGeom>
            <a:avLst/>
            <a:gdLst/>
            <a:ahLst/>
            <a:cxnLst/>
            <a:rect r="r" b="b" t="t" l="l"/>
            <a:pathLst>
              <a:path h="1313325" w="1705921">
                <a:moveTo>
                  <a:pt x="0" y="0"/>
                </a:moveTo>
                <a:lnTo>
                  <a:pt x="1705921" y="0"/>
                </a:lnTo>
                <a:lnTo>
                  <a:pt x="1705921" y="1313325"/>
                </a:lnTo>
                <a:lnTo>
                  <a:pt x="0" y="1313325"/>
                </a:lnTo>
                <a:lnTo>
                  <a:pt x="0" y="0"/>
                </a:lnTo>
                <a:close/>
              </a:path>
            </a:pathLst>
          </a:custGeom>
          <a:blipFill>
            <a:blip r:embed="rId11"/>
            <a:stretch>
              <a:fillRect l="0" t="0" r="0" b="0"/>
            </a:stretch>
          </a:blipFill>
        </p:spPr>
      </p:sp>
      <p:grpSp>
        <p:nvGrpSpPr>
          <p:cNvPr name="Group 14" id="14"/>
          <p:cNvGrpSpPr/>
          <p:nvPr/>
        </p:nvGrpSpPr>
        <p:grpSpPr>
          <a:xfrm rot="0">
            <a:off x="1418044" y="1937240"/>
            <a:ext cx="8073071" cy="7321060"/>
            <a:chOff x="0" y="0"/>
            <a:chExt cx="10764095" cy="9761414"/>
          </a:xfrm>
        </p:grpSpPr>
        <p:sp>
          <p:nvSpPr>
            <p:cNvPr name="TextBox 15" id="15"/>
            <p:cNvSpPr txBox="true"/>
            <p:nvPr/>
          </p:nvSpPr>
          <p:spPr>
            <a:xfrm rot="0">
              <a:off x="0" y="0"/>
              <a:ext cx="10764095" cy="9029116"/>
            </a:xfrm>
            <a:prstGeom prst="rect">
              <a:avLst/>
            </a:prstGeom>
          </p:spPr>
          <p:txBody>
            <a:bodyPr anchor="t" rtlCol="false" tIns="0" lIns="0" bIns="0" rIns="0">
              <a:spAutoFit/>
            </a:bodyPr>
            <a:lstStyle/>
            <a:p>
              <a:pPr algn="ctr">
                <a:lnSpc>
                  <a:spcPts val="6725"/>
                </a:lnSpc>
              </a:pPr>
              <a:r>
                <a:rPr lang="en-US" sz="5604" spc="-84">
                  <a:solidFill>
                    <a:srgbClr val="003EA8"/>
                  </a:solidFill>
                  <a:latin typeface="Muli Bold"/>
                </a:rPr>
                <a:t>Nhóm 9: </a:t>
              </a:r>
            </a:p>
            <a:p>
              <a:pPr algn="ctr">
                <a:lnSpc>
                  <a:spcPts val="6725"/>
                </a:lnSpc>
              </a:pPr>
              <a:r>
                <a:rPr lang="en-US" sz="5604" spc="-84">
                  <a:solidFill>
                    <a:srgbClr val="003EA8"/>
                  </a:solidFill>
                  <a:latin typeface="Muli Bold"/>
                </a:rPr>
                <a:t>Phươngpháp tăng cườngbảo mật dữ liệu đámmây bằng cách sử dụng mật mã và Steganographyvới mã hóaE-LSB</a:t>
              </a:r>
            </a:p>
            <a:p>
              <a:pPr algn="ctr">
                <a:lnSpc>
                  <a:spcPts val="6725"/>
                </a:lnSpc>
              </a:pPr>
            </a:p>
          </p:txBody>
        </p:sp>
        <p:sp>
          <p:nvSpPr>
            <p:cNvPr name="TextBox 16" id="16"/>
            <p:cNvSpPr txBox="true"/>
            <p:nvPr/>
          </p:nvSpPr>
          <p:spPr>
            <a:xfrm rot="0">
              <a:off x="0" y="9314025"/>
              <a:ext cx="10764095" cy="447389"/>
            </a:xfrm>
            <a:prstGeom prst="rect">
              <a:avLst/>
            </a:prstGeom>
          </p:spPr>
          <p:txBody>
            <a:bodyPr anchor="t" rtlCol="false" tIns="0" lIns="0" bIns="0" rIns="0">
              <a:spAutoFit/>
            </a:bodyPr>
            <a:lstStyle/>
            <a:p>
              <a:pPr>
                <a:lnSpc>
                  <a:spcPts val="2690"/>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363107" y="809144"/>
            <a:ext cx="16896193" cy="8127523"/>
            <a:chOff x="0" y="0"/>
            <a:chExt cx="5996027" cy="2884250"/>
          </a:xfrm>
        </p:grpSpPr>
        <p:sp>
          <p:nvSpPr>
            <p:cNvPr name="Freeform 4" id="4"/>
            <p:cNvSpPr/>
            <p:nvPr/>
          </p:nvSpPr>
          <p:spPr>
            <a:xfrm flipH="false" flipV="false" rot="0">
              <a:off x="0" y="0"/>
              <a:ext cx="5996027" cy="2884250"/>
            </a:xfrm>
            <a:custGeom>
              <a:avLst/>
              <a:gdLst/>
              <a:ahLst/>
              <a:cxnLst/>
              <a:rect r="r" b="b" t="t" l="l"/>
              <a:pathLst>
                <a:path h="2884250" w="5996027">
                  <a:moveTo>
                    <a:pt x="0" y="0"/>
                  </a:moveTo>
                  <a:lnTo>
                    <a:pt x="5996027" y="0"/>
                  </a:lnTo>
                  <a:lnTo>
                    <a:pt x="5996027" y="2884250"/>
                  </a:lnTo>
                  <a:lnTo>
                    <a:pt x="0" y="2884250"/>
                  </a:lnTo>
                  <a:close/>
                </a:path>
              </a:pathLst>
            </a:custGeom>
            <a:solidFill>
              <a:srgbClr val="FFFFFF"/>
            </a:solidFill>
          </p:spPr>
        </p:sp>
      </p:grpSp>
      <p:grpSp>
        <p:nvGrpSpPr>
          <p:cNvPr name="Group 5" id="5"/>
          <p:cNvGrpSpPr/>
          <p:nvPr/>
        </p:nvGrpSpPr>
        <p:grpSpPr>
          <a:xfrm rot="0">
            <a:off x="1161635" y="1144276"/>
            <a:ext cx="16071805" cy="2935056"/>
            <a:chOff x="0" y="0"/>
            <a:chExt cx="21429073" cy="3913409"/>
          </a:xfrm>
        </p:grpSpPr>
        <p:sp>
          <p:nvSpPr>
            <p:cNvPr name="TextBox 6" id="6"/>
            <p:cNvSpPr txBox="true"/>
            <p:nvPr/>
          </p:nvSpPr>
          <p:spPr>
            <a:xfrm rot="0">
              <a:off x="0" y="0"/>
              <a:ext cx="21429073"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Mã hóa Blowfish kết hợp E-LSB Encoding </a:t>
              </a:r>
            </a:p>
          </p:txBody>
        </p:sp>
        <p:sp>
          <p:nvSpPr>
            <p:cNvPr name="TextBox 7" id="7"/>
            <p:cNvSpPr txBox="true"/>
            <p:nvPr/>
          </p:nvSpPr>
          <p:spPr>
            <a:xfrm rot="0">
              <a:off x="0" y="916027"/>
              <a:ext cx="21429073" cy="3006627"/>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Mã hóa Blowfish kết hợp E-LSB Encoding là một kỹ thuật kết hợp giữa việc sử dụng thuật toán mã hóa Blowfish để mã hóa thông điệp và việc sử dụng kỹ thuật nhúng dữ liệu E-LSB (Embedded Least Significant Bits) để giấu thông điệp đã mã hóa vào hình ảnh. </a:t>
              </a:r>
            </a:p>
          </p:txBody>
        </p:sp>
      </p:grpSp>
      <p:sp>
        <p:nvSpPr>
          <p:cNvPr name="Freeform 8" id="8"/>
          <p:cNvSpPr/>
          <p:nvPr/>
        </p:nvSpPr>
        <p:spPr>
          <a:xfrm flipH="true" flipV="false" rot="0">
            <a:off x="15484919" y="8123782"/>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947585" y="8457034"/>
            <a:ext cx="4710337" cy="1670029"/>
          </a:xfrm>
          <a:custGeom>
            <a:avLst/>
            <a:gdLst/>
            <a:ahLst/>
            <a:cxnLst/>
            <a:rect r="r" b="b" t="t" l="l"/>
            <a:pathLst>
              <a:path h="1670029" w="4710337">
                <a:moveTo>
                  <a:pt x="0" y="0"/>
                </a:moveTo>
                <a:lnTo>
                  <a:pt x="4710337" y="0"/>
                </a:lnTo>
                <a:lnTo>
                  <a:pt x="4710337" y="1670028"/>
                </a:lnTo>
                <a:lnTo>
                  <a:pt x="0" y="16700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1" id="11"/>
          <p:cNvGrpSpPr/>
          <p:nvPr/>
        </p:nvGrpSpPr>
        <p:grpSpPr>
          <a:xfrm rot="0">
            <a:off x="1130428" y="4310098"/>
            <a:ext cx="16071805" cy="1796389"/>
            <a:chOff x="0" y="0"/>
            <a:chExt cx="21429073" cy="2395186"/>
          </a:xfrm>
        </p:grpSpPr>
        <p:sp>
          <p:nvSpPr>
            <p:cNvPr name="TextBox 12" id="12"/>
            <p:cNvSpPr txBox="true"/>
            <p:nvPr/>
          </p:nvSpPr>
          <p:spPr>
            <a:xfrm rot="0">
              <a:off x="0" y="0"/>
              <a:ext cx="21429073"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Blowfish Encryption</a:t>
              </a:r>
            </a:p>
          </p:txBody>
        </p:sp>
        <p:sp>
          <p:nvSpPr>
            <p:cNvPr name="TextBox 13" id="13"/>
            <p:cNvSpPr txBox="true"/>
            <p:nvPr/>
          </p:nvSpPr>
          <p:spPr>
            <a:xfrm rot="0">
              <a:off x="0" y="916027"/>
              <a:ext cx="21429073" cy="1488405"/>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Là một thuật toán mã hóa đối xứng sử dụng khóa động, được sử dụng để mã hóa và giải mã dữ liệu</a:t>
              </a:r>
            </a:p>
          </p:txBody>
        </p:sp>
      </p:grpSp>
      <p:grpSp>
        <p:nvGrpSpPr>
          <p:cNvPr name="Group 14" id="14"/>
          <p:cNvGrpSpPr/>
          <p:nvPr/>
        </p:nvGrpSpPr>
        <p:grpSpPr>
          <a:xfrm rot="0">
            <a:off x="1028700" y="6383566"/>
            <a:ext cx="16071805" cy="1796389"/>
            <a:chOff x="0" y="0"/>
            <a:chExt cx="21429073" cy="2395186"/>
          </a:xfrm>
        </p:grpSpPr>
        <p:sp>
          <p:nvSpPr>
            <p:cNvPr name="TextBox 15" id="15"/>
            <p:cNvSpPr txBox="true"/>
            <p:nvPr/>
          </p:nvSpPr>
          <p:spPr>
            <a:xfrm rot="0">
              <a:off x="0" y="0"/>
              <a:ext cx="21429073"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E-LSB Encoding</a:t>
              </a:r>
            </a:p>
          </p:txBody>
        </p:sp>
        <p:sp>
          <p:nvSpPr>
            <p:cNvPr name="TextBox 16" id="16"/>
            <p:cNvSpPr txBox="true"/>
            <p:nvPr/>
          </p:nvSpPr>
          <p:spPr>
            <a:xfrm rot="0">
              <a:off x="0" y="916027"/>
              <a:ext cx="21429073" cy="1488405"/>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là một phương pháp nhúng dữ liệu vào hình ảnh bằng cách thay đổi các bit ít quan trọng nhất (LSB) của các giá trị pixel</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4376802" y="9432731"/>
            <a:ext cx="9311453" cy="647248"/>
            <a:chOff x="0" y="0"/>
            <a:chExt cx="4248128" cy="295291"/>
          </a:xfrm>
        </p:grpSpPr>
        <p:sp>
          <p:nvSpPr>
            <p:cNvPr name="Freeform 4" id="4"/>
            <p:cNvSpPr/>
            <p:nvPr/>
          </p:nvSpPr>
          <p:spPr>
            <a:xfrm flipH="false" flipV="false" rot="0">
              <a:off x="0" y="0"/>
              <a:ext cx="4248128" cy="295291"/>
            </a:xfrm>
            <a:custGeom>
              <a:avLst/>
              <a:gdLst/>
              <a:ahLst/>
              <a:cxnLst/>
              <a:rect r="r" b="b" t="t" l="l"/>
              <a:pathLst>
                <a:path h="295291" w="4248128">
                  <a:moveTo>
                    <a:pt x="0" y="0"/>
                  </a:moveTo>
                  <a:lnTo>
                    <a:pt x="4248128" y="0"/>
                  </a:lnTo>
                  <a:lnTo>
                    <a:pt x="4248128" y="295291"/>
                  </a:lnTo>
                  <a:lnTo>
                    <a:pt x="0" y="295291"/>
                  </a:lnTo>
                  <a:close/>
                </a:path>
              </a:pathLst>
            </a:custGeom>
            <a:solidFill>
              <a:srgbClr val="FFFFFF"/>
            </a:solidFill>
          </p:spPr>
        </p:sp>
      </p:grpSp>
      <p:sp>
        <p:nvSpPr>
          <p:cNvPr name="Freeform 5" id="5"/>
          <p:cNvSpPr/>
          <p:nvPr/>
        </p:nvSpPr>
        <p:spPr>
          <a:xfrm flipH="false" flipV="false" rot="-278358">
            <a:off x="-1432939" y="-269558"/>
            <a:ext cx="5304464" cy="1668495"/>
          </a:xfrm>
          <a:custGeom>
            <a:avLst/>
            <a:gdLst/>
            <a:ahLst/>
            <a:cxnLst/>
            <a:rect r="r" b="b" t="t" l="l"/>
            <a:pathLst>
              <a:path h="1668495" w="5304464">
                <a:moveTo>
                  <a:pt x="0" y="0"/>
                </a:moveTo>
                <a:lnTo>
                  <a:pt x="5304465" y="0"/>
                </a:lnTo>
                <a:lnTo>
                  <a:pt x="5304465"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309882">
            <a:off x="15685625" y="-1125105"/>
            <a:ext cx="4815833" cy="4544395"/>
          </a:xfrm>
          <a:custGeom>
            <a:avLst/>
            <a:gdLst/>
            <a:ahLst/>
            <a:cxnLst/>
            <a:rect r="r" b="b" t="t" l="l"/>
            <a:pathLst>
              <a:path h="4544395" w="4815833">
                <a:moveTo>
                  <a:pt x="0" y="0"/>
                </a:moveTo>
                <a:lnTo>
                  <a:pt x="4815833" y="0"/>
                </a:lnTo>
                <a:lnTo>
                  <a:pt x="4815833" y="4544395"/>
                </a:lnTo>
                <a:lnTo>
                  <a:pt x="0" y="454439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1513296">
            <a:off x="15936210" y="-786088"/>
            <a:ext cx="654541" cy="938409"/>
          </a:xfrm>
          <a:custGeom>
            <a:avLst/>
            <a:gdLst/>
            <a:ahLst/>
            <a:cxnLst/>
            <a:rect r="r" b="b" t="t" l="l"/>
            <a:pathLst>
              <a:path h="938409" w="654541">
                <a:moveTo>
                  <a:pt x="0" y="0"/>
                </a:moveTo>
                <a:lnTo>
                  <a:pt x="654540" y="0"/>
                </a:lnTo>
                <a:lnTo>
                  <a:pt x="654540" y="938410"/>
                </a:lnTo>
                <a:lnTo>
                  <a:pt x="0" y="93841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6046482" y="72616"/>
            <a:ext cx="4899749" cy="9185684"/>
          </a:xfrm>
          <a:custGeom>
            <a:avLst/>
            <a:gdLst/>
            <a:ahLst/>
            <a:cxnLst/>
            <a:rect r="r" b="b" t="t" l="l"/>
            <a:pathLst>
              <a:path h="9185684" w="4899749">
                <a:moveTo>
                  <a:pt x="0" y="0"/>
                </a:moveTo>
                <a:lnTo>
                  <a:pt x="4899750" y="0"/>
                </a:lnTo>
                <a:lnTo>
                  <a:pt x="4899750" y="9185684"/>
                </a:lnTo>
                <a:lnTo>
                  <a:pt x="0" y="9185684"/>
                </a:lnTo>
                <a:lnTo>
                  <a:pt x="0" y="0"/>
                </a:lnTo>
                <a:close/>
              </a:path>
            </a:pathLst>
          </a:custGeom>
          <a:blipFill>
            <a:blip r:embed="rId9"/>
            <a:stretch>
              <a:fillRect l="0" t="0" r="0" b="0"/>
            </a:stretch>
          </a:blipFill>
        </p:spPr>
      </p:sp>
      <p:sp>
        <p:nvSpPr>
          <p:cNvPr name="TextBox 9" id="9"/>
          <p:cNvSpPr txBox="true"/>
          <p:nvPr/>
        </p:nvSpPr>
        <p:spPr>
          <a:xfrm rot="0">
            <a:off x="897173" y="9522993"/>
            <a:ext cx="15862315" cy="466725"/>
          </a:xfrm>
          <a:prstGeom prst="rect">
            <a:avLst/>
          </a:prstGeom>
        </p:spPr>
        <p:txBody>
          <a:bodyPr anchor="t" rtlCol="false" tIns="0" lIns="0" bIns="0" rIns="0">
            <a:spAutoFit/>
          </a:bodyPr>
          <a:lstStyle/>
          <a:p>
            <a:pPr algn="ctr" marL="0" indent="0" lvl="0">
              <a:lnSpc>
                <a:spcPts val="3720"/>
              </a:lnSpc>
              <a:spcBef>
                <a:spcPct val="0"/>
              </a:spcBef>
            </a:pPr>
            <a:r>
              <a:rPr lang="en-US" sz="3100">
                <a:solidFill>
                  <a:srgbClr val="003EA8"/>
                </a:solidFill>
                <a:latin typeface="Muli Bold"/>
              </a:rPr>
              <a:t>Sơ đồ mã hóa Blowfish kết hợp mã hóa E-LSB</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78358">
            <a:off x="-1291372" y="-101426"/>
            <a:ext cx="5304464" cy="1668495"/>
          </a:xfrm>
          <a:custGeom>
            <a:avLst/>
            <a:gdLst/>
            <a:ahLst/>
            <a:cxnLst/>
            <a:rect r="r" b="b" t="t" l="l"/>
            <a:pathLst>
              <a:path h="1668495" w="5304464">
                <a:moveTo>
                  <a:pt x="0" y="0"/>
                </a:moveTo>
                <a:lnTo>
                  <a:pt x="5304464" y="0"/>
                </a:lnTo>
                <a:lnTo>
                  <a:pt x="5304464"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740051"/>
            <a:ext cx="15795020" cy="6910025"/>
            <a:chOff x="0" y="0"/>
            <a:chExt cx="21060026" cy="9213366"/>
          </a:xfrm>
        </p:grpSpPr>
        <p:grpSp>
          <p:nvGrpSpPr>
            <p:cNvPr name="Group 5" id="5"/>
            <p:cNvGrpSpPr/>
            <p:nvPr/>
          </p:nvGrpSpPr>
          <p:grpSpPr>
            <a:xfrm rot="0">
              <a:off x="0" y="0"/>
              <a:ext cx="21060026" cy="8740293"/>
              <a:chOff x="0" y="0"/>
              <a:chExt cx="5762066" cy="2391362"/>
            </a:xfrm>
          </p:grpSpPr>
          <p:sp>
            <p:nvSpPr>
              <p:cNvPr name="Freeform 6" id="6"/>
              <p:cNvSpPr/>
              <p:nvPr/>
            </p:nvSpPr>
            <p:spPr>
              <a:xfrm flipH="false" flipV="false" rot="0">
                <a:off x="0" y="0"/>
                <a:ext cx="5762066" cy="2391362"/>
              </a:xfrm>
              <a:custGeom>
                <a:avLst/>
                <a:gdLst/>
                <a:ahLst/>
                <a:cxnLst/>
                <a:rect r="r" b="b" t="t" l="l"/>
                <a:pathLst>
                  <a:path h="2391362" w="5762066">
                    <a:moveTo>
                      <a:pt x="0" y="0"/>
                    </a:moveTo>
                    <a:lnTo>
                      <a:pt x="5762066" y="0"/>
                    </a:lnTo>
                    <a:lnTo>
                      <a:pt x="5762066" y="2391362"/>
                    </a:lnTo>
                    <a:lnTo>
                      <a:pt x="0" y="2391362"/>
                    </a:lnTo>
                    <a:close/>
                  </a:path>
                </a:pathLst>
              </a:custGeom>
              <a:solidFill>
                <a:srgbClr val="FFFFFF"/>
              </a:solidFill>
            </p:spPr>
          </p:sp>
        </p:grpSp>
        <p:sp>
          <p:nvSpPr>
            <p:cNvPr name="AutoShape 7" id="7"/>
            <p:cNvSpPr/>
            <p:nvPr/>
          </p:nvSpPr>
          <p:spPr>
            <a:xfrm flipV="true">
              <a:off x="2169750" y="0"/>
              <a:ext cx="0" cy="8994317"/>
            </a:xfrm>
            <a:prstGeom prst="line">
              <a:avLst/>
            </a:prstGeom>
            <a:ln cap="flat" w="25400">
              <a:solidFill>
                <a:srgbClr val="CCCCCC"/>
              </a:solidFill>
              <a:prstDash val="solid"/>
              <a:headEnd type="none" len="sm" w="sm"/>
              <a:tailEnd type="none" len="sm" w="sm"/>
            </a:ln>
          </p:spPr>
        </p:sp>
        <p:sp>
          <p:nvSpPr>
            <p:cNvPr name="TextBox 8" id="8"/>
            <p:cNvSpPr txBox="true"/>
            <p:nvPr/>
          </p:nvSpPr>
          <p:spPr>
            <a:xfrm rot="0">
              <a:off x="595845" y="664186"/>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1.</a:t>
              </a:r>
            </a:p>
          </p:txBody>
        </p:sp>
        <p:sp>
          <p:nvSpPr>
            <p:cNvPr name="TextBox 9" id="9"/>
            <p:cNvSpPr txBox="true"/>
            <p:nvPr/>
          </p:nvSpPr>
          <p:spPr>
            <a:xfrm rot="0">
              <a:off x="595845" y="2512522"/>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2.</a:t>
              </a:r>
            </a:p>
          </p:txBody>
        </p:sp>
        <p:sp>
          <p:nvSpPr>
            <p:cNvPr name="TextBox 10" id="10"/>
            <p:cNvSpPr txBox="true"/>
            <p:nvPr/>
          </p:nvSpPr>
          <p:spPr>
            <a:xfrm rot="0">
              <a:off x="595845" y="4636621"/>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3.</a:t>
              </a:r>
            </a:p>
          </p:txBody>
        </p:sp>
        <p:sp>
          <p:nvSpPr>
            <p:cNvPr name="TextBox 11" id="11"/>
            <p:cNvSpPr txBox="true"/>
            <p:nvPr/>
          </p:nvSpPr>
          <p:spPr>
            <a:xfrm rot="0">
              <a:off x="595845" y="6758698"/>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4.</a:t>
              </a:r>
            </a:p>
          </p:txBody>
        </p:sp>
        <p:sp>
          <p:nvSpPr>
            <p:cNvPr name="TextBox 12" id="12"/>
            <p:cNvSpPr txBox="true"/>
            <p:nvPr/>
          </p:nvSpPr>
          <p:spPr>
            <a:xfrm rot="0">
              <a:off x="2696800" y="2495588"/>
              <a:ext cx="7132777" cy="1121834"/>
            </a:xfrm>
            <a:prstGeom prst="rect">
              <a:avLst/>
            </a:prstGeom>
          </p:spPr>
          <p:txBody>
            <a:bodyPr anchor="t" rtlCol="false" tIns="0" lIns="0" bIns="0" rIns="0">
              <a:spAutoFit/>
            </a:bodyPr>
            <a:lstStyle/>
            <a:p>
              <a:pPr>
                <a:lnSpc>
                  <a:spcPts val="3499"/>
                </a:lnSpc>
              </a:pPr>
              <a:r>
                <a:rPr lang="en-US" sz="2499">
                  <a:solidFill>
                    <a:srgbClr val="000000"/>
                  </a:solidFill>
                  <a:latin typeface="Cabin"/>
                </a:rPr>
                <a:t>Mã hóa thông điệp bí mật bằng thuật toán Blowfish</a:t>
              </a:r>
            </a:p>
          </p:txBody>
        </p:sp>
        <p:sp>
          <p:nvSpPr>
            <p:cNvPr name="TextBox 13" id="13"/>
            <p:cNvSpPr txBox="true"/>
            <p:nvPr/>
          </p:nvSpPr>
          <p:spPr>
            <a:xfrm rot="0">
              <a:off x="2696800" y="4619688"/>
              <a:ext cx="7132777" cy="1121834"/>
            </a:xfrm>
            <a:prstGeom prst="rect">
              <a:avLst/>
            </a:prstGeom>
          </p:spPr>
          <p:txBody>
            <a:bodyPr anchor="t" rtlCol="false" tIns="0" lIns="0" bIns="0" rIns="0">
              <a:spAutoFit/>
            </a:bodyPr>
            <a:lstStyle/>
            <a:p>
              <a:pPr>
                <a:lnSpc>
                  <a:spcPts val="3499"/>
                </a:lnSpc>
              </a:pPr>
              <a:r>
                <a:rPr lang="en-US" sz="2499">
                  <a:solidFill>
                    <a:srgbClr val="000000"/>
                  </a:solidFill>
                  <a:latin typeface="Cabin"/>
                </a:rPr>
                <a:t>Lấy giá trị R, G và B của mỗi pixel của hình ảnh bìa</a:t>
              </a:r>
            </a:p>
          </p:txBody>
        </p:sp>
        <p:sp>
          <p:nvSpPr>
            <p:cNvPr name="TextBox 14" id="14"/>
            <p:cNvSpPr txBox="true"/>
            <p:nvPr/>
          </p:nvSpPr>
          <p:spPr>
            <a:xfrm rot="0">
              <a:off x="2696800" y="6695055"/>
              <a:ext cx="7132777" cy="1706034"/>
            </a:xfrm>
            <a:prstGeom prst="rect">
              <a:avLst/>
            </a:prstGeom>
          </p:spPr>
          <p:txBody>
            <a:bodyPr anchor="t" rtlCol="false" tIns="0" lIns="0" bIns="0" rIns="0">
              <a:spAutoFit/>
            </a:bodyPr>
            <a:lstStyle/>
            <a:p>
              <a:pPr>
                <a:lnSpc>
                  <a:spcPts val="3499"/>
                </a:lnSpc>
              </a:pPr>
              <a:r>
                <a:rPr lang="en-US" sz="2499">
                  <a:solidFill>
                    <a:srgbClr val="000000"/>
                  </a:solidFill>
                  <a:latin typeface="Cabin"/>
                </a:rPr>
                <a:t>Nhúng thông điệp đã được mã hóa vào các mặt phẳng R, G và B của hình ảnh bìa bằng kỹ thuật E-LSB</a:t>
              </a:r>
            </a:p>
          </p:txBody>
        </p:sp>
        <p:sp>
          <p:nvSpPr>
            <p:cNvPr name="TextBox 15" id="15"/>
            <p:cNvSpPr txBox="true"/>
            <p:nvPr/>
          </p:nvSpPr>
          <p:spPr>
            <a:xfrm rot="0">
              <a:off x="13331404" y="1428303"/>
              <a:ext cx="7132777" cy="1121834"/>
            </a:xfrm>
            <a:prstGeom prst="rect">
              <a:avLst/>
            </a:prstGeom>
          </p:spPr>
          <p:txBody>
            <a:bodyPr anchor="t" rtlCol="false" tIns="0" lIns="0" bIns="0" rIns="0">
              <a:spAutoFit/>
            </a:bodyPr>
            <a:lstStyle/>
            <a:p>
              <a:pPr>
                <a:lnSpc>
                  <a:spcPts val="3499"/>
                </a:lnSpc>
              </a:pPr>
              <a:r>
                <a:rPr lang="en-US" sz="2499">
                  <a:solidFill>
                    <a:srgbClr val="000000"/>
                  </a:solidFill>
                  <a:latin typeface="Cabin"/>
                </a:rPr>
                <a:t>Thu được hình ảnh stego bằng cách kết hợp ba mặt phẳng đã nhúng</a:t>
              </a:r>
            </a:p>
          </p:txBody>
        </p:sp>
        <p:sp>
          <p:nvSpPr>
            <p:cNvPr name="TextBox 16" id="16"/>
            <p:cNvSpPr txBox="true"/>
            <p:nvPr/>
          </p:nvSpPr>
          <p:spPr>
            <a:xfrm rot="0">
              <a:off x="13280604" y="3895643"/>
              <a:ext cx="7132777" cy="1706034"/>
            </a:xfrm>
            <a:prstGeom prst="rect">
              <a:avLst/>
            </a:prstGeom>
          </p:spPr>
          <p:txBody>
            <a:bodyPr anchor="t" rtlCol="false" tIns="0" lIns="0" bIns="0" rIns="0">
              <a:spAutoFit/>
            </a:bodyPr>
            <a:lstStyle/>
            <a:p>
              <a:pPr>
                <a:lnSpc>
                  <a:spcPts val="3499"/>
                </a:lnSpc>
              </a:pPr>
              <a:r>
                <a:rPr lang="en-US" sz="2499">
                  <a:solidFill>
                    <a:srgbClr val="000000"/>
                  </a:solidFill>
                  <a:latin typeface="Cabin"/>
                </a:rPr>
                <a:t> Tính toán giá trị băm của hình ảnh stego và lưu trữ:</a:t>
              </a:r>
            </a:p>
            <a:p>
              <a:pPr>
                <a:lnSpc>
                  <a:spcPts val="3499"/>
                </a:lnSpc>
              </a:pPr>
            </a:p>
          </p:txBody>
        </p:sp>
        <p:sp>
          <p:nvSpPr>
            <p:cNvPr name="TextBox 17" id="17"/>
            <p:cNvSpPr txBox="true"/>
            <p:nvPr/>
          </p:nvSpPr>
          <p:spPr>
            <a:xfrm rot="0">
              <a:off x="2696800" y="928769"/>
              <a:ext cx="8067480" cy="537634"/>
            </a:xfrm>
            <a:prstGeom prst="rect">
              <a:avLst/>
            </a:prstGeom>
          </p:spPr>
          <p:txBody>
            <a:bodyPr anchor="t" rtlCol="false" tIns="0" lIns="0" bIns="0" rIns="0">
              <a:spAutoFit/>
            </a:bodyPr>
            <a:lstStyle/>
            <a:p>
              <a:pPr>
                <a:lnSpc>
                  <a:spcPts val="3499"/>
                </a:lnSpc>
              </a:pPr>
              <a:r>
                <a:rPr lang="en-US" sz="2499">
                  <a:solidFill>
                    <a:srgbClr val="000000"/>
                  </a:solidFill>
                  <a:latin typeface="Cabin"/>
                </a:rPr>
                <a:t>Nhập thông điệp bí mật và hình ảnh bìa</a:t>
              </a:r>
            </a:p>
          </p:txBody>
        </p:sp>
        <p:sp>
          <p:nvSpPr>
            <p:cNvPr name="TextBox 18" id="18"/>
            <p:cNvSpPr txBox="true"/>
            <p:nvPr/>
          </p:nvSpPr>
          <p:spPr>
            <a:xfrm rot="0">
              <a:off x="11247171" y="1407622"/>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5.</a:t>
              </a:r>
            </a:p>
          </p:txBody>
        </p:sp>
        <p:sp>
          <p:nvSpPr>
            <p:cNvPr name="TextBox 19" id="19"/>
            <p:cNvSpPr txBox="true"/>
            <p:nvPr/>
          </p:nvSpPr>
          <p:spPr>
            <a:xfrm rot="0">
              <a:off x="11247171" y="3933743"/>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6.</a:t>
              </a:r>
            </a:p>
          </p:txBody>
        </p:sp>
        <p:sp>
          <p:nvSpPr>
            <p:cNvPr name="AutoShape 20" id="20"/>
            <p:cNvSpPr/>
            <p:nvPr/>
          </p:nvSpPr>
          <p:spPr>
            <a:xfrm flipV="true">
              <a:off x="12772604" y="219049"/>
              <a:ext cx="0" cy="8994317"/>
            </a:xfrm>
            <a:prstGeom prst="line">
              <a:avLst/>
            </a:prstGeom>
            <a:ln cap="flat" w="25400">
              <a:solidFill>
                <a:srgbClr val="CCCCCC"/>
              </a:solidFill>
              <a:prstDash val="solid"/>
              <a:headEnd type="none" len="sm" w="sm"/>
              <a:tailEnd type="none" len="sm" w="sm"/>
            </a:ln>
          </p:spPr>
        </p:sp>
        <p:sp>
          <p:nvSpPr>
            <p:cNvPr name="TextBox 21" id="21"/>
            <p:cNvSpPr txBox="true"/>
            <p:nvPr/>
          </p:nvSpPr>
          <p:spPr>
            <a:xfrm rot="0">
              <a:off x="11247171" y="6206248"/>
              <a:ext cx="1021455" cy="1104900"/>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7.</a:t>
              </a:r>
            </a:p>
          </p:txBody>
        </p:sp>
        <p:sp>
          <p:nvSpPr>
            <p:cNvPr name="TextBox 22" id="22"/>
            <p:cNvSpPr txBox="true"/>
            <p:nvPr/>
          </p:nvSpPr>
          <p:spPr>
            <a:xfrm rot="0">
              <a:off x="13306004" y="6449665"/>
              <a:ext cx="7132777" cy="1121834"/>
            </a:xfrm>
            <a:prstGeom prst="rect">
              <a:avLst/>
            </a:prstGeom>
          </p:spPr>
          <p:txBody>
            <a:bodyPr anchor="t" rtlCol="false" tIns="0" lIns="0" bIns="0" rIns="0">
              <a:spAutoFit/>
            </a:bodyPr>
            <a:lstStyle/>
            <a:p>
              <a:pPr>
                <a:lnSpc>
                  <a:spcPts val="3499"/>
                </a:lnSpc>
              </a:pPr>
              <a:r>
                <a:rPr lang="en-US" sz="2499">
                  <a:solidFill>
                    <a:srgbClr val="000000"/>
                  </a:solidFill>
                  <a:latin typeface="Cabin"/>
                </a:rPr>
                <a:t>Lưu trữ hình ảnh stego trong lưu trữ đám mây</a:t>
              </a:r>
            </a:p>
          </p:txBody>
        </p:sp>
      </p:grpSp>
      <p:grpSp>
        <p:nvGrpSpPr>
          <p:cNvPr name="Group 23" id="23"/>
          <p:cNvGrpSpPr/>
          <p:nvPr/>
        </p:nvGrpSpPr>
        <p:grpSpPr>
          <a:xfrm rot="0">
            <a:off x="15028462" y="7592538"/>
            <a:ext cx="4791997" cy="4775719"/>
            <a:chOff x="0" y="0"/>
            <a:chExt cx="6389330" cy="6367625"/>
          </a:xfrm>
        </p:grpSpPr>
        <p:sp>
          <p:nvSpPr>
            <p:cNvPr name="Freeform 24" id="24"/>
            <p:cNvSpPr/>
            <p:nvPr/>
          </p:nvSpPr>
          <p:spPr>
            <a:xfrm flipH="false" flipV="false" rot="0">
              <a:off x="0" y="338421"/>
              <a:ext cx="6389330" cy="6029204"/>
            </a:xfrm>
            <a:custGeom>
              <a:avLst/>
              <a:gdLst/>
              <a:ahLst/>
              <a:cxnLst/>
              <a:rect r="r" b="b" t="t" l="l"/>
              <a:pathLst>
                <a:path h="6029204" w="6389330">
                  <a:moveTo>
                    <a:pt x="0" y="0"/>
                  </a:moveTo>
                  <a:lnTo>
                    <a:pt x="6389330" y="0"/>
                  </a:lnTo>
                  <a:lnTo>
                    <a:pt x="6389330" y="6029204"/>
                  </a:lnTo>
                  <a:lnTo>
                    <a:pt x="0" y="60292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5" id="25"/>
            <p:cNvSpPr/>
            <p:nvPr/>
          </p:nvSpPr>
          <p:spPr>
            <a:xfrm flipH="false" flipV="false" rot="-203414">
              <a:off x="1228888" y="24588"/>
              <a:ext cx="868401" cy="1245020"/>
            </a:xfrm>
            <a:custGeom>
              <a:avLst/>
              <a:gdLst/>
              <a:ahLst/>
              <a:cxnLst/>
              <a:rect r="r" b="b" t="t" l="l"/>
              <a:pathLst>
                <a:path h="1245020" w="868401">
                  <a:moveTo>
                    <a:pt x="0" y="0"/>
                  </a:moveTo>
                  <a:lnTo>
                    <a:pt x="868401" y="0"/>
                  </a:lnTo>
                  <a:lnTo>
                    <a:pt x="868401" y="1245019"/>
                  </a:lnTo>
                  <a:lnTo>
                    <a:pt x="0" y="12450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pSp>
        <p:nvGrpSpPr>
          <p:cNvPr name="Group 26" id="26"/>
          <p:cNvGrpSpPr/>
          <p:nvPr/>
        </p:nvGrpSpPr>
        <p:grpSpPr>
          <a:xfrm rot="0">
            <a:off x="4358804" y="409625"/>
            <a:ext cx="9192882" cy="1424502"/>
            <a:chOff x="0" y="0"/>
            <a:chExt cx="3353588" cy="519662"/>
          </a:xfrm>
        </p:grpSpPr>
        <p:sp>
          <p:nvSpPr>
            <p:cNvPr name="Freeform 27" id="27"/>
            <p:cNvSpPr/>
            <p:nvPr/>
          </p:nvSpPr>
          <p:spPr>
            <a:xfrm flipH="false" flipV="false" rot="0">
              <a:off x="0" y="0"/>
              <a:ext cx="3353588" cy="519662"/>
            </a:xfrm>
            <a:custGeom>
              <a:avLst/>
              <a:gdLst/>
              <a:ahLst/>
              <a:cxnLst/>
              <a:rect r="r" b="b" t="t" l="l"/>
              <a:pathLst>
                <a:path h="519662" w="3353588">
                  <a:moveTo>
                    <a:pt x="0" y="0"/>
                  </a:moveTo>
                  <a:lnTo>
                    <a:pt x="3353588" y="0"/>
                  </a:lnTo>
                  <a:lnTo>
                    <a:pt x="3353588" y="519662"/>
                  </a:lnTo>
                  <a:lnTo>
                    <a:pt x="0" y="519662"/>
                  </a:lnTo>
                  <a:close/>
                </a:path>
              </a:pathLst>
            </a:custGeom>
            <a:solidFill>
              <a:srgbClr val="FFFFFF"/>
            </a:solidFill>
          </p:spPr>
        </p:sp>
      </p:grpSp>
      <p:sp>
        <p:nvSpPr>
          <p:cNvPr name="TextBox 28" id="28"/>
          <p:cNvSpPr txBox="true"/>
          <p:nvPr/>
        </p:nvSpPr>
        <p:spPr>
          <a:xfrm rot="0">
            <a:off x="3806026" y="562680"/>
            <a:ext cx="10072101" cy="1127092"/>
          </a:xfrm>
          <a:prstGeom prst="rect">
            <a:avLst/>
          </a:prstGeom>
        </p:spPr>
        <p:txBody>
          <a:bodyPr anchor="t" rtlCol="false" tIns="0" lIns="0" bIns="0" rIns="0">
            <a:spAutoFit/>
          </a:bodyPr>
          <a:lstStyle/>
          <a:p>
            <a:pPr algn="ctr">
              <a:lnSpc>
                <a:spcPts val="4548"/>
              </a:lnSpc>
              <a:spcBef>
                <a:spcPct val="0"/>
              </a:spcBef>
            </a:pPr>
            <a:r>
              <a:rPr lang="en-US" sz="3499">
                <a:solidFill>
                  <a:srgbClr val="003EA8"/>
                </a:solidFill>
                <a:latin typeface="Muli Bold"/>
              </a:rPr>
              <a:t> Thuật toán 1: Mã hóa Blowfish và nhúng thông điệp bằng kỹ thuật E-LSB</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78358">
            <a:off x="-1291372" y="-101426"/>
            <a:ext cx="5304464" cy="1668495"/>
          </a:xfrm>
          <a:custGeom>
            <a:avLst/>
            <a:gdLst/>
            <a:ahLst/>
            <a:cxnLst/>
            <a:rect r="r" b="b" t="t" l="l"/>
            <a:pathLst>
              <a:path h="1668495" w="5304464">
                <a:moveTo>
                  <a:pt x="0" y="0"/>
                </a:moveTo>
                <a:lnTo>
                  <a:pt x="5304464" y="0"/>
                </a:lnTo>
                <a:lnTo>
                  <a:pt x="5304464"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5028462" y="7592538"/>
            <a:ext cx="4791997" cy="4775719"/>
            <a:chOff x="0" y="0"/>
            <a:chExt cx="6389330" cy="6367625"/>
          </a:xfrm>
        </p:grpSpPr>
        <p:sp>
          <p:nvSpPr>
            <p:cNvPr name="Freeform 5" id="5"/>
            <p:cNvSpPr/>
            <p:nvPr/>
          </p:nvSpPr>
          <p:spPr>
            <a:xfrm flipH="false" flipV="false" rot="0">
              <a:off x="0" y="338421"/>
              <a:ext cx="6389330" cy="6029204"/>
            </a:xfrm>
            <a:custGeom>
              <a:avLst/>
              <a:gdLst/>
              <a:ahLst/>
              <a:cxnLst/>
              <a:rect r="r" b="b" t="t" l="l"/>
              <a:pathLst>
                <a:path h="6029204" w="6389330">
                  <a:moveTo>
                    <a:pt x="0" y="0"/>
                  </a:moveTo>
                  <a:lnTo>
                    <a:pt x="6389330" y="0"/>
                  </a:lnTo>
                  <a:lnTo>
                    <a:pt x="6389330" y="6029204"/>
                  </a:lnTo>
                  <a:lnTo>
                    <a:pt x="0" y="60292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203414">
              <a:off x="1228888" y="24588"/>
              <a:ext cx="868401" cy="1245020"/>
            </a:xfrm>
            <a:custGeom>
              <a:avLst/>
              <a:gdLst/>
              <a:ahLst/>
              <a:cxnLst/>
              <a:rect r="r" b="b" t="t" l="l"/>
              <a:pathLst>
                <a:path h="1245020" w="868401">
                  <a:moveTo>
                    <a:pt x="0" y="0"/>
                  </a:moveTo>
                  <a:lnTo>
                    <a:pt x="868401" y="0"/>
                  </a:lnTo>
                  <a:lnTo>
                    <a:pt x="868401" y="1245019"/>
                  </a:lnTo>
                  <a:lnTo>
                    <a:pt x="0" y="12450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pSp>
        <p:nvGrpSpPr>
          <p:cNvPr name="Group 7" id="7"/>
          <p:cNvGrpSpPr/>
          <p:nvPr/>
        </p:nvGrpSpPr>
        <p:grpSpPr>
          <a:xfrm rot="0">
            <a:off x="3806026" y="409625"/>
            <a:ext cx="10072101" cy="999804"/>
            <a:chOff x="0" y="0"/>
            <a:chExt cx="3674330" cy="364731"/>
          </a:xfrm>
        </p:grpSpPr>
        <p:sp>
          <p:nvSpPr>
            <p:cNvPr name="Freeform 8" id="8"/>
            <p:cNvSpPr/>
            <p:nvPr/>
          </p:nvSpPr>
          <p:spPr>
            <a:xfrm flipH="false" flipV="false" rot="0">
              <a:off x="0" y="0"/>
              <a:ext cx="3674330" cy="364731"/>
            </a:xfrm>
            <a:custGeom>
              <a:avLst/>
              <a:gdLst/>
              <a:ahLst/>
              <a:cxnLst/>
              <a:rect r="r" b="b" t="t" l="l"/>
              <a:pathLst>
                <a:path h="364731" w="3674330">
                  <a:moveTo>
                    <a:pt x="0" y="0"/>
                  </a:moveTo>
                  <a:lnTo>
                    <a:pt x="3674330" y="0"/>
                  </a:lnTo>
                  <a:lnTo>
                    <a:pt x="3674330" y="364731"/>
                  </a:lnTo>
                  <a:lnTo>
                    <a:pt x="0" y="364731"/>
                  </a:lnTo>
                  <a:close/>
                </a:path>
              </a:pathLst>
            </a:custGeom>
            <a:solidFill>
              <a:srgbClr val="FFFFFF"/>
            </a:solidFill>
          </p:spPr>
        </p:sp>
      </p:grpSp>
      <p:grpSp>
        <p:nvGrpSpPr>
          <p:cNvPr name="Group 9" id="9"/>
          <p:cNvGrpSpPr/>
          <p:nvPr/>
        </p:nvGrpSpPr>
        <p:grpSpPr>
          <a:xfrm rot="0">
            <a:off x="278288" y="1778855"/>
            <a:ext cx="4834909" cy="7792398"/>
            <a:chOff x="0" y="0"/>
            <a:chExt cx="1692606" cy="2727964"/>
          </a:xfrm>
        </p:grpSpPr>
        <p:sp>
          <p:nvSpPr>
            <p:cNvPr name="Freeform 10" id="10"/>
            <p:cNvSpPr/>
            <p:nvPr/>
          </p:nvSpPr>
          <p:spPr>
            <a:xfrm flipH="false" flipV="false" rot="0">
              <a:off x="0" y="0"/>
              <a:ext cx="1692606" cy="2727964"/>
            </a:xfrm>
            <a:custGeom>
              <a:avLst/>
              <a:gdLst/>
              <a:ahLst/>
              <a:cxnLst/>
              <a:rect r="r" b="b" t="t" l="l"/>
              <a:pathLst>
                <a:path h="2727964" w="1692606">
                  <a:moveTo>
                    <a:pt x="0" y="0"/>
                  </a:moveTo>
                  <a:lnTo>
                    <a:pt x="1692606" y="0"/>
                  </a:lnTo>
                  <a:lnTo>
                    <a:pt x="1692606" y="2727964"/>
                  </a:lnTo>
                  <a:lnTo>
                    <a:pt x="0" y="2727964"/>
                  </a:lnTo>
                  <a:close/>
                </a:path>
              </a:pathLst>
            </a:custGeom>
            <a:solidFill>
              <a:srgbClr val="FFFFFF"/>
            </a:solidFill>
          </p:spPr>
        </p:sp>
      </p:grpSp>
      <p:sp>
        <p:nvSpPr>
          <p:cNvPr name="Freeform 11" id="11"/>
          <p:cNvSpPr/>
          <p:nvPr/>
        </p:nvSpPr>
        <p:spPr>
          <a:xfrm flipH="false" flipV="false" rot="0">
            <a:off x="6307932" y="1419164"/>
            <a:ext cx="4385574" cy="8561233"/>
          </a:xfrm>
          <a:custGeom>
            <a:avLst/>
            <a:gdLst/>
            <a:ahLst/>
            <a:cxnLst/>
            <a:rect r="r" b="b" t="t" l="l"/>
            <a:pathLst>
              <a:path h="8561233" w="4385574">
                <a:moveTo>
                  <a:pt x="0" y="0"/>
                </a:moveTo>
                <a:lnTo>
                  <a:pt x="4385573" y="0"/>
                </a:lnTo>
                <a:lnTo>
                  <a:pt x="4385573" y="8561233"/>
                </a:lnTo>
                <a:lnTo>
                  <a:pt x="0" y="8561233"/>
                </a:lnTo>
                <a:lnTo>
                  <a:pt x="0" y="0"/>
                </a:lnTo>
                <a:close/>
              </a:path>
            </a:pathLst>
          </a:custGeom>
          <a:blipFill>
            <a:blip r:embed="rId9"/>
            <a:stretch>
              <a:fillRect l="0" t="0" r="-10670" b="0"/>
            </a:stretch>
          </a:blipFill>
        </p:spPr>
      </p:sp>
      <p:sp>
        <p:nvSpPr>
          <p:cNvPr name="TextBox 12" id="12"/>
          <p:cNvSpPr txBox="true"/>
          <p:nvPr/>
        </p:nvSpPr>
        <p:spPr>
          <a:xfrm rot="0">
            <a:off x="3806026" y="562680"/>
            <a:ext cx="10072101" cy="555614"/>
          </a:xfrm>
          <a:prstGeom prst="rect">
            <a:avLst/>
          </a:prstGeom>
        </p:spPr>
        <p:txBody>
          <a:bodyPr anchor="t" rtlCol="false" tIns="0" lIns="0" bIns="0" rIns="0">
            <a:spAutoFit/>
          </a:bodyPr>
          <a:lstStyle/>
          <a:p>
            <a:pPr algn="ctr">
              <a:lnSpc>
                <a:spcPts val="4548"/>
              </a:lnSpc>
              <a:spcBef>
                <a:spcPct val="0"/>
              </a:spcBef>
            </a:pPr>
            <a:r>
              <a:rPr lang="en-US" sz="3499">
                <a:solidFill>
                  <a:srgbClr val="003EA8"/>
                </a:solidFill>
                <a:latin typeface="Muli Bold"/>
              </a:rPr>
              <a:t>Giải mã Blowfish kết hợp với E-LSB Decoding:</a:t>
            </a:r>
          </a:p>
        </p:txBody>
      </p:sp>
      <p:sp>
        <p:nvSpPr>
          <p:cNvPr name="TextBox 13" id="13"/>
          <p:cNvSpPr txBox="true"/>
          <p:nvPr/>
        </p:nvSpPr>
        <p:spPr>
          <a:xfrm rot="0">
            <a:off x="505994" y="2225456"/>
            <a:ext cx="4403091" cy="6776884"/>
          </a:xfrm>
          <a:prstGeom prst="rect">
            <a:avLst/>
          </a:prstGeom>
        </p:spPr>
        <p:txBody>
          <a:bodyPr anchor="t" rtlCol="false" tIns="0" lIns="0" bIns="0" rIns="0">
            <a:spAutoFit/>
          </a:bodyPr>
          <a:lstStyle/>
          <a:p>
            <a:pPr marL="633819" indent="-316910" lvl="1">
              <a:lnSpc>
                <a:spcPts val="3816"/>
              </a:lnSpc>
              <a:buFont typeface="Arial"/>
              <a:buChar char="•"/>
            </a:pPr>
            <a:r>
              <a:rPr lang="en-US" sz="2935">
                <a:solidFill>
                  <a:srgbClr val="000000"/>
                </a:solidFill>
                <a:latin typeface="Cabin"/>
              </a:rPr>
              <a:t> Giải mã Blowfish kết hợp với E-LSB Decoding là một kỹ thuật kết hợp giữa việc sử dụng thuật toán giải mã Blowfish để giải mã thông điệp và việc sử dụng kỹ thuật giải mã E-LSB (Embedded Least Significant Bits Decoding) để trích xuất thông điệp đã được nhúng từ một hình ảnh stego.</a:t>
            </a:r>
          </a:p>
        </p:txBody>
      </p:sp>
      <p:grpSp>
        <p:nvGrpSpPr>
          <p:cNvPr name="Group 14" id="14"/>
          <p:cNvGrpSpPr/>
          <p:nvPr/>
        </p:nvGrpSpPr>
        <p:grpSpPr>
          <a:xfrm rot="0">
            <a:off x="11461878" y="4764024"/>
            <a:ext cx="5540330" cy="1289672"/>
            <a:chOff x="0" y="0"/>
            <a:chExt cx="3838899" cy="893615"/>
          </a:xfrm>
        </p:grpSpPr>
        <p:sp>
          <p:nvSpPr>
            <p:cNvPr name="Freeform 15" id="15"/>
            <p:cNvSpPr/>
            <p:nvPr/>
          </p:nvSpPr>
          <p:spPr>
            <a:xfrm flipH="false" flipV="false" rot="0">
              <a:off x="0" y="0"/>
              <a:ext cx="3838899" cy="893614"/>
            </a:xfrm>
            <a:custGeom>
              <a:avLst/>
              <a:gdLst/>
              <a:ahLst/>
              <a:cxnLst/>
              <a:rect r="r" b="b" t="t" l="l"/>
              <a:pathLst>
                <a:path h="893614" w="3838899">
                  <a:moveTo>
                    <a:pt x="0" y="0"/>
                  </a:moveTo>
                  <a:lnTo>
                    <a:pt x="3838899" y="0"/>
                  </a:lnTo>
                  <a:lnTo>
                    <a:pt x="3838899" y="893614"/>
                  </a:lnTo>
                  <a:lnTo>
                    <a:pt x="0" y="893614"/>
                  </a:lnTo>
                  <a:close/>
                </a:path>
              </a:pathLst>
            </a:custGeom>
            <a:solidFill>
              <a:srgbClr val="FFFFFF"/>
            </a:solidFill>
          </p:spPr>
        </p:sp>
      </p:grpSp>
      <p:sp>
        <p:nvSpPr>
          <p:cNvPr name="TextBox 16" id="16"/>
          <p:cNvSpPr txBox="true"/>
          <p:nvPr/>
        </p:nvSpPr>
        <p:spPr>
          <a:xfrm rot="0">
            <a:off x="11461878" y="5049741"/>
            <a:ext cx="5540330" cy="895350"/>
          </a:xfrm>
          <a:prstGeom prst="rect">
            <a:avLst/>
          </a:prstGeom>
        </p:spPr>
        <p:txBody>
          <a:bodyPr anchor="t" rtlCol="false" tIns="0" lIns="0" bIns="0" rIns="0">
            <a:spAutoFit/>
          </a:bodyPr>
          <a:lstStyle/>
          <a:p>
            <a:pPr algn="ctr">
              <a:lnSpc>
                <a:spcPts val="3563"/>
              </a:lnSpc>
              <a:spcBef>
                <a:spcPct val="0"/>
              </a:spcBef>
            </a:pPr>
            <a:r>
              <a:rPr lang="en-US" sz="2969">
                <a:solidFill>
                  <a:srgbClr val="000000"/>
                </a:solidFill>
                <a:latin typeface="Muli Bold"/>
              </a:rPr>
              <a:t>Sơ đồ giải mã E-LSB kết hợp giải mã Blowfish</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78358">
            <a:off x="-1291372" y="-101426"/>
            <a:ext cx="5304464" cy="1668495"/>
          </a:xfrm>
          <a:custGeom>
            <a:avLst/>
            <a:gdLst/>
            <a:ahLst/>
            <a:cxnLst/>
            <a:rect r="r" b="b" t="t" l="l"/>
            <a:pathLst>
              <a:path h="1668495" w="5304464">
                <a:moveTo>
                  <a:pt x="0" y="0"/>
                </a:moveTo>
                <a:lnTo>
                  <a:pt x="5304464" y="0"/>
                </a:lnTo>
                <a:lnTo>
                  <a:pt x="5304464"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57735" y="2703080"/>
            <a:ext cx="15795020" cy="6555220"/>
            <a:chOff x="0" y="0"/>
            <a:chExt cx="5762066" cy="2391362"/>
          </a:xfrm>
        </p:grpSpPr>
        <p:sp>
          <p:nvSpPr>
            <p:cNvPr name="Freeform 5" id="5"/>
            <p:cNvSpPr/>
            <p:nvPr/>
          </p:nvSpPr>
          <p:spPr>
            <a:xfrm flipH="false" flipV="false" rot="0">
              <a:off x="0" y="0"/>
              <a:ext cx="5762066" cy="2391362"/>
            </a:xfrm>
            <a:custGeom>
              <a:avLst/>
              <a:gdLst/>
              <a:ahLst/>
              <a:cxnLst/>
              <a:rect r="r" b="b" t="t" l="l"/>
              <a:pathLst>
                <a:path h="2391362" w="5762066">
                  <a:moveTo>
                    <a:pt x="0" y="0"/>
                  </a:moveTo>
                  <a:lnTo>
                    <a:pt x="5762066" y="0"/>
                  </a:lnTo>
                  <a:lnTo>
                    <a:pt x="5762066" y="2391362"/>
                  </a:lnTo>
                  <a:lnTo>
                    <a:pt x="0" y="2391362"/>
                  </a:lnTo>
                  <a:close/>
                </a:path>
              </a:pathLst>
            </a:custGeom>
            <a:solidFill>
              <a:srgbClr val="FFFFFF"/>
            </a:solidFill>
          </p:spPr>
        </p:sp>
      </p:grpSp>
      <p:sp>
        <p:nvSpPr>
          <p:cNvPr name="AutoShape 6" id="6"/>
          <p:cNvSpPr/>
          <p:nvPr/>
        </p:nvSpPr>
        <p:spPr>
          <a:xfrm flipV="true">
            <a:off x="2472698" y="2607821"/>
            <a:ext cx="0" cy="6745738"/>
          </a:xfrm>
          <a:prstGeom prst="line">
            <a:avLst/>
          </a:prstGeom>
          <a:ln cap="flat" w="19050">
            <a:solidFill>
              <a:srgbClr val="CCCCCC"/>
            </a:solidFill>
            <a:prstDash val="solid"/>
            <a:headEnd type="none" len="sm" w="sm"/>
            <a:tailEnd type="none" len="sm" w="sm"/>
          </a:ln>
        </p:spPr>
      </p:sp>
      <p:sp>
        <p:nvSpPr>
          <p:cNvPr name="TextBox 7" id="7"/>
          <p:cNvSpPr txBox="true"/>
          <p:nvPr/>
        </p:nvSpPr>
        <p:spPr>
          <a:xfrm rot="0">
            <a:off x="1360860" y="3745694"/>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1.</a:t>
            </a:r>
          </a:p>
        </p:txBody>
      </p:sp>
      <p:sp>
        <p:nvSpPr>
          <p:cNvPr name="TextBox 8" id="8"/>
          <p:cNvSpPr txBox="true"/>
          <p:nvPr/>
        </p:nvSpPr>
        <p:spPr>
          <a:xfrm rot="0">
            <a:off x="1360860" y="5604892"/>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2.</a:t>
            </a:r>
          </a:p>
        </p:txBody>
      </p:sp>
      <p:sp>
        <p:nvSpPr>
          <p:cNvPr name="TextBox 9" id="9"/>
          <p:cNvSpPr txBox="true"/>
          <p:nvPr/>
        </p:nvSpPr>
        <p:spPr>
          <a:xfrm rot="0">
            <a:off x="1360860" y="7365525"/>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3.</a:t>
            </a:r>
          </a:p>
        </p:txBody>
      </p:sp>
      <p:sp>
        <p:nvSpPr>
          <p:cNvPr name="TextBox 10" id="10"/>
          <p:cNvSpPr txBox="true"/>
          <p:nvPr/>
        </p:nvSpPr>
        <p:spPr>
          <a:xfrm rot="0">
            <a:off x="9451997" y="3677795"/>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4.</a:t>
            </a:r>
          </a:p>
        </p:txBody>
      </p:sp>
      <p:sp>
        <p:nvSpPr>
          <p:cNvPr name="TextBox 11" id="11"/>
          <p:cNvSpPr txBox="true"/>
          <p:nvPr/>
        </p:nvSpPr>
        <p:spPr>
          <a:xfrm rot="0">
            <a:off x="2716934" y="5136580"/>
            <a:ext cx="6427066" cy="1727200"/>
          </a:xfrm>
          <a:prstGeom prst="rect">
            <a:avLst/>
          </a:prstGeom>
        </p:spPr>
        <p:txBody>
          <a:bodyPr anchor="t" rtlCol="false" tIns="0" lIns="0" bIns="0" rIns="0">
            <a:spAutoFit/>
          </a:bodyPr>
          <a:lstStyle/>
          <a:p>
            <a:pPr>
              <a:lnSpc>
                <a:spcPts val="3499"/>
              </a:lnSpc>
            </a:pPr>
            <a:r>
              <a:rPr lang="en-US" sz="2499">
                <a:solidFill>
                  <a:srgbClr val="000000"/>
                </a:solidFill>
                <a:latin typeface="Cabin"/>
              </a:rPr>
              <a:t>Tìm giá trị của 3 (trong trường hợp của R và G) hoặc 2 (trong trường hợp của B) bit ít quan trọng nhất của mỗi pixel RGB của hình ảnh stego đã tải xuống</a:t>
            </a:r>
          </a:p>
        </p:txBody>
      </p:sp>
      <p:sp>
        <p:nvSpPr>
          <p:cNvPr name="TextBox 12" id="12"/>
          <p:cNvSpPr txBox="true"/>
          <p:nvPr/>
        </p:nvSpPr>
        <p:spPr>
          <a:xfrm rot="0">
            <a:off x="2749977" y="7254540"/>
            <a:ext cx="6371662" cy="850900"/>
          </a:xfrm>
          <a:prstGeom prst="rect">
            <a:avLst/>
          </a:prstGeom>
        </p:spPr>
        <p:txBody>
          <a:bodyPr anchor="t" rtlCol="false" tIns="0" lIns="0" bIns="0" rIns="0">
            <a:spAutoFit/>
          </a:bodyPr>
          <a:lstStyle/>
          <a:p>
            <a:pPr>
              <a:lnSpc>
                <a:spcPts val="3499"/>
              </a:lnSpc>
            </a:pPr>
            <a:r>
              <a:rPr lang="en-US" sz="2499">
                <a:solidFill>
                  <a:srgbClr val="000000"/>
                </a:solidFill>
                <a:latin typeface="Cabin"/>
              </a:rPr>
              <a:t> Trích xuất các bit đã nhúng bằng cách sử dụng phương trình (2) với stego-key</a:t>
            </a:r>
          </a:p>
        </p:txBody>
      </p:sp>
      <p:sp>
        <p:nvSpPr>
          <p:cNvPr name="TextBox 13" id="13"/>
          <p:cNvSpPr txBox="true"/>
          <p:nvPr/>
        </p:nvSpPr>
        <p:spPr>
          <a:xfrm rot="0">
            <a:off x="11056288" y="3683782"/>
            <a:ext cx="5349583" cy="850900"/>
          </a:xfrm>
          <a:prstGeom prst="rect">
            <a:avLst/>
          </a:prstGeom>
        </p:spPr>
        <p:txBody>
          <a:bodyPr anchor="t" rtlCol="false" tIns="0" lIns="0" bIns="0" rIns="0">
            <a:spAutoFit/>
          </a:bodyPr>
          <a:lstStyle/>
          <a:p>
            <a:pPr>
              <a:lnSpc>
                <a:spcPts val="3499"/>
              </a:lnSpc>
            </a:pPr>
            <a:r>
              <a:rPr lang="en-US" sz="2499">
                <a:solidFill>
                  <a:srgbClr val="000000"/>
                </a:solidFill>
                <a:latin typeface="Cabin"/>
              </a:rPr>
              <a:t> Kết hợp các bit đã trích xuất để tạo thành dữ liệu ẩn</a:t>
            </a:r>
          </a:p>
        </p:txBody>
      </p:sp>
      <p:sp>
        <p:nvSpPr>
          <p:cNvPr name="TextBox 14" id="14"/>
          <p:cNvSpPr txBox="true"/>
          <p:nvPr/>
        </p:nvSpPr>
        <p:spPr>
          <a:xfrm rot="0">
            <a:off x="11018188" y="5566792"/>
            <a:ext cx="5349583" cy="850900"/>
          </a:xfrm>
          <a:prstGeom prst="rect">
            <a:avLst/>
          </a:prstGeom>
        </p:spPr>
        <p:txBody>
          <a:bodyPr anchor="t" rtlCol="false" tIns="0" lIns="0" bIns="0" rIns="0">
            <a:spAutoFit/>
          </a:bodyPr>
          <a:lstStyle/>
          <a:p>
            <a:pPr>
              <a:lnSpc>
                <a:spcPts val="3499"/>
              </a:lnSpc>
            </a:pPr>
            <a:r>
              <a:rPr lang="en-US" sz="2499">
                <a:solidFill>
                  <a:srgbClr val="000000"/>
                </a:solidFill>
                <a:latin typeface="Cabin"/>
              </a:rPr>
              <a:t>Áp dụng giải mã Blowfish lên dữ liệu ẩn đó bằng cách sử dụng khóa bí mật</a:t>
            </a:r>
          </a:p>
        </p:txBody>
      </p:sp>
      <p:sp>
        <p:nvSpPr>
          <p:cNvPr name="TextBox 15" id="15"/>
          <p:cNvSpPr txBox="true"/>
          <p:nvPr/>
        </p:nvSpPr>
        <p:spPr>
          <a:xfrm rot="0">
            <a:off x="2764169" y="3902857"/>
            <a:ext cx="6050610" cy="412750"/>
          </a:xfrm>
          <a:prstGeom prst="rect">
            <a:avLst/>
          </a:prstGeom>
        </p:spPr>
        <p:txBody>
          <a:bodyPr anchor="t" rtlCol="false" tIns="0" lIns="0" bIns="0" rIns="0">
            <a:spAutoFit/>
          </a:bodyPr>
          <a:lstStyle/>
          <a:p>
            <a:pPr>
              <a:lnSpc>
                <a:spcPts val="3499"/>
              </a:lnSpc>
            </a:pPr>
            <a:r>
              <a:rPr lang="en-US" sz="2499">
                <a:solidFill>
                  <a:srgbClr val="000000"/>
                </a:solidFill>
                <a:latin typeface="Cabin"/>
              </a:rPr>
              <a:t>Tải xuống hình ảnh stego từ lưu trữ đám mây</a:t>
            </a:r>
          </a:p>
        </p:txBody>
      </p:sp>
      <p:sp>
        <p:nvSpPr>
          <p:cNvPr name="TextBox 16" id="16"/>
          <p:cNvSpPr txBox="true"/>
          <p:nvPr/>
        </p:nvSpPr>
        <p:spPr>
          <a:xfrm rot="0">
            <a:off x="9490097" y="5485352"/>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5.</a:t>
            </a:r>
          </a:p>
        </p:txBody>
      </p:sp>
      <p:sp>
        <p:nvSpPr>
          <p:cNvPr name="TextBox 17" id="17"/>
          <p:cNvSpPr txBox="true"/>
          <p:nvPr/>
        </p:nvSpPr>
        <p:spPr>
          <a:xfrm rot="0">
            <a:off x="9493113" y="7276766"/>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6.</a:t>
            </a:r>
          </a:p>
        </p:txBody>
      </p:sp>
      <p:sp>
        <p:nvSpPr>
          <p:cNvPr name="AutoShape 18" id="18"/>
          <p:cNvSpPr/>
          <p:nvPr/>
        </p:nvSpPr>
        <p:spPr>
          <a:xfrm flipV="true">
            <a:off x="10637188" y="2786366"/>
            <a:ext cx="0" cy="6745738"/>
          </a:xfrm>
          <a:prstGeom prst="line">
            <a:avLst/>
          </a:prstGeom>
          <a:ln cap="flat" w="19050">
            <a:solidFill>
              <a:srgbClr val="CCCCCC"/>
            </a:solidFill>
            <a:prstDash val="solid"/>
            <a:headEnd type="none" len="sm" w="sm"/>
            <a:tailEnd type="none" len="sm" w="sm"/>
          </a:ln>
        </p:spPr>
      </p:sp>
      <p:sp>
        <p:nvSpPr>
          <p:cNvPr name="TextBox 19" id="19"/>
          <p:cNvSpPr txBox="true"/>
          <p:nvPr/>
        </p:nvSpPr>
        <p:spPr>
          <a:xfrm rot="0">
            <a:off x="11018188" y="7554438"/>
            <a:ext cx="5349583" cy="412750"/>
          </a:xfrm>
          <a:prstGeom prst="rect">
            <a:avLst/>
          </a:prstGeom>
        </p:spPr>
        <p:txBody>
          <a:bodyPr anchor="t" rtlCol="false" tIns="0" lIns="0" bIns="0" rIns="0">
            <a:spAutoFit/>
          </a:bodyPr>
          <a:lstStyle/>
          <a:p>
            <a:pPr>
              <a:lnSpc>
                <a:spcPts val="3499"/>
              </a:lnSpc>
            </a:pPr>
            <a:r>
              <a:rPr lang="en-US" sz="2499">
                <a:solidFill>
                  <a:srgbClr val="000000"/>
                </a:solidFill>
                <a:latin typeface="Cabin"/>
              </a:rPr>
              <a:t>Kiểm tra tính đúng đắn của khóa</a:t>
            </a:r>
          </a:p>
        </p:txBody>
      </p:sp>
      <p:grpSp>
        <p:nvGrpSpPr>
          <p:cNvPr name="Group 20" id="20"/>
          <p:cNvGrpSpPr/>
          <p:nvPr/>
        </p:nvGrpSpPr>
        <p:grpSpPr>
          <a:xfrm rot="0">
            <a:off x="15028462" y="7592538"/>
            <a:ext cx="4791997" cy="4775719"/>
            <a:chOff x="0" y="0"/>
            <a:chExt cx="6389330" cy="6367625"/>
          </a:xfrm>
        </p:grpSpPr>
        <p:sp>
          <p:nvSpPr>
            <p:cNvPr name="Freeform 21" id="21"/>
            <p:cNvSpPr/>
            <p:nvPr/>
          </p:nvSpPr>
          <p:spPr>
            <a:xfrm flipH="false" flipV="false" rot="0">
              <a:off x="0" y="338421"/>
              <a:ext cx="6389330" cy="6029204"/>
            </a:xfrm>
            <a:custGeom>
              <a:avLst/>
              <a:gdLst/>
              <a:ahLst/>
              <a:cxnLst/>
              <a:rect r="r" b="b" t="t" l="l"/>
              <a:pathLst>
                <a:path h="6029204" w="6389330">
                  <a:moveTo>
                    <a:pt x="0" y="0"/>
                  </a:moveTo>
                  <a:lnTo>
                    <a:pt x="6389330" y="0"/>
                  </a:lnTo>
                  <a:lnTo>
                    <a:pt x="6389330" y="6029204"/>
                  </a:lnTo>
                  <a:lnTo>
                    <a:pt x="0" y="60292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2" id="22"/>
            <p:cNvSpPr/>
            <p:nvPr/>
          </p:nvSpPr>
          <p:spPr>
            <a:xfrm flipH="false" flipV="false" rot="-203414">
              <a:off x="1228888" y="24588"/>
              <a:ext cx="868401" cy="1245020"/>
            </a:xfrm>
            <a:custGeom>
              <a:avLst/>
              <a:gdLst/>
              <a:ahLst/>
              <a:cxnLst/>
              <a:rect r="r" b="b" t="t" l="l"/>
              <a:pathLst>
                <a:path h="1245020" w="868401">
                  <a:moveTo>
                    <a:pt x="0" y="0"/>
                  </a:moveTo>
                  <a:lnTo>
                    <a:pt x="868401" y="0"/>
                  </a:lnTo>
                  <a:lnTo>
                    <a:pt x="868401" y="1245019"/>
                  </a:lnTo>
                  <a:lnTo>
                    <a:pt x="0" y="12450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pSp>
        <p:nvGrpSpPr>
          <p:cNvPr name="Group 23" id="23"/>
          <p:cNvGrpSpPr/>
          <p:nvPr/>
        </p:nvGrpSpPr>
        <p:grpSpPr>
          <a:xfrm rot="0">
            <a:off x="4358804" y="409625"/>
            <a:ext cx="9192882" cy="1424502"/>
            <a:chOff x="0" y="0"/>
            <a:chExt cx="3353588" cy="519662"/>
          </a:xfrm>
        </p:grpSpPr>
        <p:sp>
          <p:nvSpPr>
            <p:cNvPr name="Freeform 24" id="24"/>
            <p:cNvSpPr/>
            <p:nvPr/>
          </p:nvSpPr>
          <p:spPr>
            <a:xfrm flipH="false" flipV="false" rot="0">
              <a:off x="0" y="0"/>
              <a:ext cx="3353588" cy="519662"/>
            </a:xfrm>
            <a:custGeom>
              <a:avLst/>
              <a:gdLst/>
              <a:ahLst/>
              <a:cxnLst/>
              <a:rect r="r" b="b" t="t" l="l"/>
              <a:pathLst>
                <a:path h="519662" w="3353588">
                  <a:moveTo>
                    <a:pt x="0" y="0"/>
                  </a:moveTo>
                  <a:lnTo>
                    <a:pt x="3353588" y="0"/>
                  </a:lnTo>
                  <a:lnTo>
                    <a:pt x="3353588" y="519662"/>
                  </a:lnTo>
                  <a:lnTo>
                    <a:pt x="0" y="519662"/>
                  </a:lnTo>
                  <a:close/>
                </a:path>
              </a:pathLst>
            </a:custGeom>
            <a:solidFill>
              <a:srgbClr val="FFFFFF"/>
            </a:solidFill>
          </p:spPr>
        </p:sp>
      </p:grpSp>
      <p:sp>
        <p:nvSpPr>
          <p:cNvPr name="TextBox 25" id="25"/>
          <p:cNvSpPr txBox="true"/>
          <p:nvPr/>
        </p:nvSpPr>
        <p:spPr>
          <a:xfrm rot="0">
            <a:off x="3806026" y="562680"/>
            <a:ext cx="10072101" cy="1127092"/>
          </a:xfrm>
          <a:prstGeom prst="rect">
            <a:avLst/>
          </a:prstGeom>
        </p:spPr>
        <p:txBody>
          <a:bodyPr anchor="t" rtlCol="false" tIns="0" lIns="0" bIns="0" rIns="0">
            <a:spAutoFit/>
          </a:bodyPr>
          <a:lstStyle/>
          <a:p>
            <a:pPr algn="ctr">
              <a:lnSpc>
                <a:spcPts val="4548"/>
              </a:lnSpc>
              <a:spcBef>
                <a:spcPct val="0"/>
              </a:spcBef>
            </a:pPr>
            <a:r>
              <a:rPr lang="en-US" sz="3499">
                <a:solidFill>
                  <a:srgbClr val="003EA8"/>
                </a:solidFill>
                <a:latin typeface="Muli Bold"/>
              </a:rPr>
              <a:t>Thuật toán 2: Trích xuất thông điệp bằng kỹ thuật E-LSB ngược và giải mã Blowfish</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905495" y="657204"/>
            <a:ext cx="16436355" cy="1907038"/>
            <a:chOff x="0" y="0"/>
            <a:chExt cx="5996027" cy="695693"/>
          </a:xfrm>
        </p:grpSpPr>
        <p:sp>
          <p:nvSpPr>
            <p:cNvPr name="Freeform 4" id="4"/>
            <p:cNvSpPr/>
            <p:nvPr/>
          </p:nvSpPr>
          <p:spPr>
            <a:xfrm flipH="false" flipV="false" rot="0">
              <a:off x="0" y="0"/>
              <a:ext cx="5996027" cy="695693"/>
            </a:xfrm>
            <a:custGeom>
              <a:avLst/>
              <a:gdLst/>
              <a:ahLst/>
              <a:cxnLst/>
              <a:rect r="r" b="b" t="t" l="l"/>
              <a:pathLst>
                <a:path h="695693" w="5996027">
                  <a:moveTo>
                    <a:pt x="0" y="0"/>
                  </a:moveTo>
                  <a:lnTo>
                    <a:pt x="5996027" y="0"/>
                  </a:lnTo>
                  <a:lnTo>
                    <a:pt x="5996027" y="695693"/>
                  </a:lnTo>
                  <a:lnTo>
                    <a:pt x="0" y="695693"/>
                  </a:lnTo>
                  <a:close/>
                </a:path>
              </a:pathLst>
            </a:custGeom>
            <a:solidFill>
              <a:srgbClr val="FFFFFF"/>
            </a:solidFill>
          </p:spPr>
        </p:sp>
      </p:grpSp>
      <p:grpSp>
        <p:nvGrpSpPr>
          <p:cNvPr name="Group 5" id="5"/>
          <p:cNvGrpSpPr/>
          <p:nvPr/>
        </p:nvGrpSpPr>
        <p:grpSpPr>
          <a:xfrm rot="0">
            <a:off x="905495" y="3655580"/>
            <a:ext cx="16436355" cy="3598232"/>
            <a:chOff x="0" y="0"/>
            <a:chExt cx="5996027" cy="1312645"/>
          </a:xfrm>
        </p:grpSpPr>
        <p:sp>
          <p:nvSpPr>
            <p:cNvPr name="Freeform 6" id="6"/>
            <p:cNvSpPr/>
            <p:nvPr/>
          </p:nvSpPr>
          <p:spPr>
            <a:xfrm flipH="false" flipV="false" rot="0">
              <a:off x="0" y="0"/>
              <a:ext cx="5996027" cy="1312645"/>
            </a:xfrm>
            <a:custGeom>
              <a:avLst/>
              <a:gdLst/>
              <a:ahLst/>
              <a:cxnLst/>
              <a:rect r="r" b="b" t="t" l="l"/>
              <a:pathLst>
                <a:path h="1312645" w="5996027">
                  <a:moveTo>
                    <a:pt x="0" y="0"/>
                  </a:moveTo>
                  <a:lnTo>
                    <a:pt x="5996027" y="0"/>
                  </a:lnTo>
                  <a:lnTo>
                    <a:pt x="5996027" y="1312645"/>
                  </a:lnTo>
                  <a:lnTo>
                    <a:pt x="0" y="1312645"/>
                  </a:lnTo>
                  <a:close/>
                </a:path>
              </a:pathLst>
            </a:custGeom>
            <a:solidFill>
              <a:srgbClr val="FFFFFF"/>
            </a:solidFill>
          </p:spPr>
        </p:sp>
      </p:grpSp>
      <p:sp>
        <p:nvSpPr>
          <p:cNvPr name="Freeform 7" id="7"/>
          <p:cNvSpPr/>
          <p:nvPr/>
        </p:nvSpPr>
        <p:spPr>
          <a:xfrm flipH="false" flipV="false" rot="0">
            <a:off x="1914353" y="4188766"/>
            <a:ext cx="2553819" cy="2433093"/>
          </a:xfrm>
          <a:custGeom>
            <a:avLst/>
            <a:gdLst/>
            <a:ahLst/>
            <a:cxnLst/>
            <a:rect r="r" b="b" t="t" l="l"/>
            <a:pathLst>
              <a:path h="2433093" w="2553819">
                <a:moveTo>
                  <a:pt x="0" y="0"/>
                </a:moveTo>
                <a:lnTo>
                  <a:pt x="2553819" y="0"/>
                </a:lnTo>
                <a:lnTo>
                  <a:pt x="2553819" y="2433093"/>
                </a:lnTo>
                <a:lnTo>
                  <a:pt x="0" y="24330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028700" y="1096373"/>
            <a:ext cx="16230600" cy="828675"/>
          </a:xfrm>
          <a:prstGeom prst="rect">
            <a:avLst/>
          </a:prstGeom>
        </p:spPr>
        <p:txBody>
          <a:bodyPr anchor="t" rtlCol="false" tIns="0" lIns="0" bIns="0" rIns="0">
            <a:spAutoFit/>
          </a:bodyPr>
          <a:lstStyle/>
          <a:p>
            <a:pPr algn="ctr">
              <a:lnSpc>
                <a:spcPts val="6599"/>
              </a:lnSpc>
            </a:pPr>
            <a:r>
              <a:rPr lang="en-US" sz="5499">
                <a:solidFill>
                  <a:srgbClr val="003EA8"/>
                </a:solidFill>
                <a:latin typeface="Muli Bold"/>
              </a:rPr>
              <a:t>Chương III: Thực nghiệm</a:t>
            </a:r>
          </a:p>
        </p:txBody>
      </p:sp>
      <p:sp>
        <p:nvSpPr>
          <p:cNvPr name="TextBox 9" id="9"/>
          <p:cNvSpPr txBox="true"/>
          <p:nvPr/>
        </p:nvSpPr>
        <p:spPr>
          <a:xfrm rot="0">
            <a:off x="5044547" y="4386138"/>
            <a:ext cx="11289994" cy="2047875"/>
          </a:xfrm>
          <a:prstGeom prst="rect">
            <a:avLst/>
          </a:prstGeom>
        </p:spPr>
        <p:txBody>
          <a:bodyPr anchor="t" rtlCol="false" tIns="0" lIns="0" bIns="0" rIns="0">
            <a:spAutoFit/>
          </a:bodyPr>
          <a:lstStyle/>
          <a:p>
            <a:pPr>
              <a:lnSpc>
                <a:spcPts val="4080"/>
              </a:lnSpc>
            </a:pPr>
            <a:r>
              <a:rPr lang="en-US" sz="3400">
                <a:solidFill>
                  <a:srgbClr val="003EA8"/>
                </a:solidFill>
                <a:latin typeface="Muli Bold"/>
              </a:rPr>
              <a:t> Bài toán: Tăng cường bảo mật dữ liệu đám mây bằng cách sử dụng mã hóa Blowfish kết hợp với ký thuật giấu tin E-LSB</a:t>
            </a:r>
          </a:p>
          <a:p>
            <a:pPr>
              <a:lnSpc>
                <a:spcPts val="4080"/>
              </a:lnSpc>
            </a:pPr>
          </a:p>
        </p:txBody>
      </p:sp>
      <p:sp>
        <p:nvSpPr>
          <p:cNvPr name="Freeform 10" id="10"/>
          <p:cNvSpPr/>
          <p:nvPr/>
        </p:nvSpPr>
        <p:spPr>
          <a:xfrm flipH="true" flipV="false" rot="0">
            <a:off x="15484919" y="8123782"/>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782425" y="8123782"/>
            <a:ext cx="4585506" cy="1625770"/>
          </a:xfrm>
          <a:custGeom>
            <a:avLst/>
            <a:gdLst/>
            <a:ahLst/>
            <a:cxnLst/>
            <a:rect r="r" b="b" t="t" l="l"/>
            <a:pathLst>
              <a:path h="1625770" w="4585506">
                <a:moveTo>
                  <a:pt x="0" y="0"/>
                </a:moveTo>
                <a:lnTo>
                  <a:pt x="4585506" y="0"/>
                </a:lnTo>
                <a:lnTo>
                  <a:pt x="4585506" y="1625770"/>
                </a:lnTo>
                <a:lnTo>
                  <a:pt x="0" y="16257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1939952">
            <a:off x="-977248" y="182132"/>
            <a:ext cx="3674834" cy="1155902"/>
          </a:xfrm>
          <a:custGeom>
            <a:avLst/>
            <a:gdLst/>
            <a:ahLst/>
            <a:cxnLst/>
            <a:rect r="r" b="b" t="t" l="l"/>
            <a:pathLst>
              <a:path h="1155902" w="3674834">
                <a:moveTo>
                  <a:pt x="0" y="0"/>
                </a:moveTo>
                <a:lnTo>
                  <a:pt x="3674834" y="0"/>
                </a:lnTo>
                <a:lnTo>
                  <a:pt x="3674834" y="1155902"/>
                </a:lnTo>
                <a:lnTo>
                  <a:pt x="0" y="11559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78358">
            <a:off x="15800224" y="8919942"/>
            <a:ext cx="2756025" cy="866895"/>
          </a:xfrm>
          <a:custGeom>
            <a:avLst/>
            <a:gdLst/>
            <a:ahLst/>
            <a:cxnLst/>
            <a:rect r="r" b="b" t="t" l="l"/>
            <a:pathLst>
              <a:path h="866895" w="2756025">
                <a:moveTo>
                  <a:pt x="0" y="0"/>
                </a:moveTo>
                <a:lnTo>
                  <a:pt x="2756025" y="0"/>
                </a:lnTo>
                <a:lnTo>
                  <a:pt x="2756025" y="866895"/>
                </a:lnTo>
                <a:lnTo>
                  <a:pt x="0" y="86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384196" y="-309867"/>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250881" y="157810"/>
            <a:ext cx="6376074" cy="870890"/>
            <a:chOff x="0" y="0"/>
            <a:chExt cx="8501432" cy="1161187"/>
          </a:xfrm>
        </p:grpSpPr>
        <p:grpSp>
          <p:nvGrpSpPr>
            <p:cNvPr name="Group 7" id="7"/>
            <p:cNvGrpSpPr/>
            <p:nvPr/>
          </p:nvGrpSpPr>
          <p:grpSpPr>
            <a:xfrm rot="0">
              <a:off x="441563" y="0"/>
              <a:ext cx="7493602" cy="1161187"/>
              <a:chOff x="0" y="0"/>
              <a:chExt cx="3353588" cy="519662"/>
            </a:xfrm>
          </p:grpSpPr>
          <p:sp>
            <p:nvSpPr>
              <p:cNvPr name="Freeform 8" id="8"/>
              <p:cNvSpPr/>
              <p:nvPr/>
            </p:nvSpPr>
            <p:spPr>
              <a:xfrm flipH="false" flipV="false" rot="0">
                <a:off x="0" y="0"/>
                <a:ext cx="3353588" cy="519662"/>
              </a:xfrm>
              <a:custGeom>
                <a:avLst/>
                <a:gdLst/>
                <a:ahLst/>
                <a:cxnLst/>
                <a:rect r="r" b="b" t="t" l="l"/>
                <a:pathLst>
                  <a:path h="519662" w="3353588">
                    <a:moveTo>
                      <a:pt x="0" y="0"/>
                    </a:moveTo>
                    <a:lnTo>
                      <a:pt x="3353588" y="0"/>
                    </a:lnTo>
                    <a:lnTo>
                      <a:pt x="3353588" y="519662"/>
                    </a:lnTo>
                    <a:lnTo>
                      <a:pt x="0" y="519662"/>
                    </a:lnTo>
                    <a:close/>
                  </a:path>
                </a:pathLst>
              </a:custGeom>
              <a:solidFill>
                <a:srgbClr val="FFFFFF"/>
              </a:solidFill>
            </p:spPr>
          </p:sp>
        </p:grpSp>
        <p:sp>
          <p:nvSpPr>
            <p:cNvPr name="TextBox 9" id="9"/>
            <p:cNvSpPr txBox="true"/>
            <p:nvPr/>
          </p:nvSpPr>
          <p:spPr>
            <a:xfrm rot="0">
              <a:off x="0" y="157441"/>
              <a:ext cx="8501432" cy="774655"/>
            </a:xfrm>
            <a:prstGeom prst="rect">
              <a:avLst/>
            </a:prstGeom>
          </p:spPr>
          <p:txBody>
            <a:bodyPr anchor="t" rtlCol="false" tIns="0" lIns="0" bIns="0" rIns="0">
              <a:spAutoFit/>
            </a:bodyPr>
            <a:lstStyle/>
            <a:p>
              <a:pPr algn="ctr">
                <a:lnSpc>
                  <a:spcPts val="4768"/>
                </a:lnSpc>
                <a:spcBef>
                  <a:spcPct val="0"/>
                </a:spcBef>
              </a:pPr>
              <a:r>
                <a:rPr lang="en-US" sz="3668">
                  <a:solidFill>
                    <a:srgbClr val="003EA8"/>
                  </a:solidFill>
                  <a:latin typeface="Muli Bold"/>
                </a:rPr>
                <a:t>Bước 1: Tạo 1 văn bản</a:t>
              </a:r>
            </a:p>
          </p:txBody>
        </p:sp>
      </p:grpSp>
      <p:sp>
        <p:nvSpPr>
          <p:cNvPr name="Freeform 10" id="10"/>
          <p:cNvSpPr/>
          <p:nvPr/>
        </p:nvSpPr>
        <p:spPr>
          <a:xfrm flipH="false" flipV="false" rot="0">
            <a:off x="581202" y="1028700"/>
            <a:ext cx="11729631" cy="3760929"/>
          </a:xfrm>
          <a:custGeom>
            <a:avLst/>
            <a:gdLst/>
            <a:ahLst/>
            <a:cxnLst/>
            <a:rect r="r" b="b" t="t" l="l"/>
            <a:pathLst>
              <a:path h="3760929" w="11729631">
                <a:moveTo>
                  <a:pt x="0" y="0"/>
                </a:moveTo>
                <a:lnTo>
                  <a:pt x="11729631" y="0"/>
                </a:lnTo>
                <a:lnTo>
                  <a:pt x="11729631" y="3760929"/>
                </a:lnTo>
                <a:lnTo>
                  <a:pt x="0" y="3760929"/>
                </a:lnTo>
                <a:lnTo>
                  <a:pt x="0" y="0"/>
                </a:lnTo>
                <a:close/>
              </a:path>
            </a:pathLst>
          </a:custGeom>
          <a:blipFill>
            <a:blip r:embed="rId7"/>
            <a:stretch>
              <a:fillRect l="0" t="0" r="0" b="0"/>
            </a:stretch>
          </a:blipFill>
        </p:spPr>
      </p:sp>
      <p:grpSp>
        <p:nvGrpSpPr>
          <p:cNvPr name="Group 11" id="11"/>
          <p:cNvGrpSpPr/>
          <p:nvPr/>
        </p:nvGrpSpPr>
        <p:grpSpPr>
          <a:xfrm rot="0">
            <a:off x="11132484" y="6381648"/>
            <a:ext cx="5313983" cy="1271994"/>
            <a:chOff x="0" y="0"/>
            <a:chExt cx="3170867" cy="759002"/>
          </a:xfrm>
        </p:grpSpPr>
        <p:sp>
          <p:nvSpPr>
            <p:cNvPr name="Freeform 12" id="12"/>
            <p:cNvSpPr/>
            <p:nvPr/>
          </p:nvSpPr>
          <p:spPr>
            <a:xfrm flipH="false" flipV="false" rot="0">
              <a:off x="0" y="0"/>
              <a:ext cx="3170867" cy="759002"/>
            </a:xfrm>
            <a:custGeom>
              <a:avLst/>
              <a:gdLst/>
              <a:ahLst/>
              <a:cxnLst/>
              <a:rect r="r" b="b" t="t" l="l"/>
              <a:pathLst>
                <a:path h="759002" w="3170867">
                  <a:moveTo>
                    <a:pt x="0" y="0"/>
                  </a:moveTo>
                  <a:lnTo>
                    <a:pt x="3170867" y="0"/>
                  </a:lnTo>
                  <a:lnTo>
                    <a:pt x="3170867" y="759002"/>
                  </a:lnTo>
                  <a:lnTo>
                    <a:pt x="0" y="759002"/>
                  </a:lnTo>
                  <a:close/>
                </a:path>
              </a:pathLst>
            </a:custGeom>
            <a:solidFill>
              <a:srgbClr val="FFFFFF"/>
            </a:solidFill>
          </p:spPr>
        </p:sp>
      </p:grpSp>
      <p:sp>
        <p:nvSpPr>
          <p:cNvPr name="Freeform 13" id="13"/>
          <p:cNvSpPr/>
          <p:nvPr/>
        </p:nvSpPr>
        <p:spPr>
          <a:xfrm flipH="false" flipV="false" rot="0">
            <a:off x="860169" y="4993722"/>
            <a:ext cx="10043779" cy="5016575"/>
          </a:xfrm>
          <a:custGeom>
            <a:avLst/>
            <a:gdLst/>
            <a:ahLst/>
            <a:cxnLst/>
            <a:rect r="r" b="b" t="t" l="l"/>
            <a:pathLst>
              <a:path h="5016575" w="10043779">
                <a:moveTo>
                  <a:pt x="0" y="0"/>
                </a:moveTo>
                <a:lnTo>
                  <a:pt x="10043779" y="0"/>
                </a:lnTo>
                <a:lnTo>
                  <a:pt x="10043779" y="5016575"/>
                </a:lnTo>
                <a:lnTo>
                  <a:pt x="0" y="5016575"/>
                </a:lnTo>
                <a:lnTo>
                  <a:pt x="0" y="0"/>
                </a:lnTo>
                <a:close/>
              </a:path>
            </a:pathLst>
          </a:custGeom>
          <a:blipFill>
            <a:blip r:embed="rId8"/>
            <a:stretch>
              <a:fillRect l="0" t="0" r="0" b="0"/>
            </a:stretch>
          </a:blipFill>
        </p:spPr>
      </p:sp>
      <p:sp>
        <p:nvSpPr>
          <p:cNvPr name="TextBox 14" id="14"/>
          <p:cNvSpPr txBox="true"/>
          <p:nvPr/>
        </p:nvSpPr>
        <p:spPr>
          <a:xfrm rot="0">
            <a:off x="11213548" y="6627142"/>
            <a:ext cx="6045752" cy="1191661"/>
          </a:xfrm>
          <a:prstGeom prst="rect">
            <a:avLst/>
          </a:prstGeom>
        </p:spPr>
        <p:txBody>
          <a:bodyPr anchor="t" rtlCol="false" tIns="0" lIns="0" bIns="0" rIns="0">
            <a:spAutoFit/>
          </a:bodyPr>
          <a:lstStyle/>
          <a:p>
            <a:pPr>
              <a:lnSpc>
                <a:spcPts val="4768"/>
              </a:lnSpc>
              <a:spcBef>
                <a:spcPct val="0"/>
              </a:spcBef>
            </a:pPr>
            <a:r>
              <a:rPr lang="en-US" sz="3668">
                <a:solidFill>
                  <a:srgbClr val="003EA8"/>
                </a:solidFill>
                <a:latin typeface="Muli Bold"/>
              </a:rPr>
              <a:t>Bước 2: Mã hóa văn bản bằng Blowfish</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8" id="8"/>
          <p:cNvGrpSpPr/>
          <p:nvPr/>
        </p:nvGrpSpPr>
        <p:grpSpPr>
          <a:xfrm rot="0">
            <a:off x="6001587" y="583756"/>
            <a:ext cx="4989026" cy="889889"/>
            <a:chOff x="0" y="0"/>
            <a:chExt cx="6652035" cy="1186519"/>
          </a:xfrm>
        </p:grpSpPr>
        <p:grpSp>
          <p:nvGrpSpPr>
            <p:cNvPr name="Group 9" id="9"/>
            <p:cNvGrpSpPr/>
            <p:nvPr/>
          </p:nvGrpSpPr>
          <p:grpSpPr>
            <a:xfrm rot="0">
              <a:off x="235185" y="0"/>
              <a:ext cx="6416850" cy="1186519"/>
              <a:chOff x="0" y="0"/>
              <a:chExt cx="3761374" cy="695503"/>
            </a:xfrm>
          </p:grpSpPr>
          <p:sp>
            <p:nvSpPr>
              <p:cNvPr name="Freeform 10" id="10"/>
              <p:cNvSpPr/>
              <p:nvPr/>
            </p:nvSpPr>
            <p:spPr>
              <a:xfrm flipH="false" flipV="false" rot="0">
                <a:off x="0" y="0"/>
                <a:ext cx="3761374" cy="695503"/>
              </a:xfrm>
              <a:custGeom>
                <a:avLst/>
                <a:gdLst/>
                <a:ahLst/>
                <a:cxnLst/>
                <a:rect r="r" b="b" t="t" l="l"/>
                <a:pathLst>
                  <a:path h="695503" w="3761374">
                    <a:moveTo>
                      <a:pt x="0" y="0"/>
                    </a:moveTo>
                    <a:lnTo>
                      <a:pt x="3761374" y="0"/>
                    </a:lnTo>
                    <a:lnTo>
                      <a:pt x="3761374" y="695503"/>
                    </a:lnTo>
                    <a:lnTo>
                      <a:pt x="0" y="695503"/>
                    </a:lnTo>
                    <a:close/>
                  </a:path>
                </a:pathLst>
              </a:custGeom>
              <a:solidFill>
                <a:srgbClr val="FFFFFF"/>
              </a:solidFill>
            </p:spPr>
          </p:sp>
        </p:grpSp>
        <p:sp>
          <p:nvSpPr>
            <p:cNvPr name="TextBox 11" id="11"/>
            <p:cNvSpPr txBox="true"/>
            <p:nvPr/>
          </p:nvSpPr>
          <p:spPr>
            <a:xfrm rot="0">
              <a:off x="0" y="25091"/>
              <a:ext cx="6652035" cy="959921"/>
            </a:xfrm>
            <a:prstGeom prst="rect">
              <a:avLst/>
            </a:prstGeom>
          </p:spPr>
          <p:txBody>
            <a:bodyPr anchor="t" rtlCol="false" tIns="0" lIns="0" bIns="0" rIns="0">
              <a:spAutoFit/>
            </a:bodyPr>
            <a:lstStyle/>
            <a:p>
              <a:pPr algn="ctr">
                <a:lnSpc>
                  <a:spcPts val="5612"/>
                </a:lnSpc>
              </a:pPr>
              <a:r>
                <a:rPr lang="en-US" sz="4677">
                  <a:solidFill>
                    <a:srgbClr val="003EA8"/>
                  </a:solidFill>
                  <a:latin typeface="Muli Bold"/>
                </a:rPr>
                <a:t>Kết quả đầu ra</a:t>
              </a:r>
            </a:p>
          </p:txBody>
        </p:sp>
      </p:grpSp>
      <p:sp>
        <p:nvSpPr>
          <p:cNvPr name="Freeform 12" id="12"/>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5" id="15"/>
          <p:cNvSpPr/>
          <p:nvPr/>
        </p:nvSpPr>
        <p:spPr>
          <a:xfrm flipH="false" flipV="false" rot="0">
            <a:off x="2332343" y="2530116"/>
            <a:ext cx="13623314" cy="4620973"/>
          </a:xfrm>
          <a:custGeom>
            <a:avLst/>
            <a:gdLst/>
            <a:ahLst/>
            <a:cxnLst/>
            <a:rect r="r" b="b" t="t" l="l"/>
            <a:pathLst>
              <a:path h="4620973" w="13623314">
                <a:moveTo>
                  <a:pt x="0" y="0"/>
                </a:moveTo>
                <a:lnTo>
                  <a:pt x="13623314" y="0"/>
                </a:lnTo>
                <a:lnTo>
                  <a:pt x="13623314" y="4620974"/>
                </a:lnTo>
                <a:lnTo>
                  <a:pt x="0" y="4620974"/>
                </a:lnTo>
                <a:lnTo>
                  <a:pt x="0" y="0"/>
                </a:lnTo>
                <a:close/>
              </a:path>
            </a:pathLst>
          </a:custGeom>
          <a:blipFill>
            <a:blip r:embed="rId9"/>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712280" y="593255"/>
            <a:ext cx="7975262" cy="870890"/>
            <a:chOff x="0" y="0"/>
            <a:chExt cx="4758859" cy="519662"/>
          </a:xfrm>
        </p:grpSpPr>
        <p:sp>
          <p:nvSpPr>
            <p:cNvPr name="Freeform 12" id="12"/>
            <p:cNvSpPr/>
            <p:nvPr/>
          </p:nvSpPr>
          <p:spPr>
            <a:xfrm flipH="false" flipV="false" rot="0">
              <a:off x="0" y="0"/>
              <a:ext cx="4758859" cy="519662"/>
            </a:xfrm>
            <a:custGeom>
              <a:avLst/>
              <a:gdLst/>
              <a:ahLst/>
              <a:cxnLst/>
              <a:rect r="r" b="b" t="t" l="l"/>
              <a:pathLst>
                <a:path h="519662" w="4758859">
                  <a:moveTo>
                    <a:pt x="0" y="0"/>
                  </a:moveTo>
                  <a:lnTo>
                    <a:pt x="4758859" y="0"/>
                  </a:lnTo>
                  <a:lnTo>
                    <a:pt x="4758859" y="519662"/>
                  </a:lnTo>
                  <a:lnTo>
                    <a:pt x="0" y="519662"/>
                  </a:lnTo>
                  <a:close/>
                </a:path>
              </a:pathLst>
            </a:custGeom>
            <a:solidFill>
              <a:srgbClr val="FFFFFF"/>
            </a:solidFill>
          </p:spPr>
        </p:sp>
      </p:grpSp>
      <p:sp>
        <p:nvSpPr>
          <p:cNvPr name="Freeform 13" id="13"/>
          <p:cNvSpPr/>
          <p:nvPr/>
        </p:nvSpPr>
        <p:spPr>
          <a:xfrm flipH="false" flipV="false" rot="0">
            <a:off x="3276684" y="1650009"/>
            <a:ext cx="10223058" cy="6986982"/>
          </a:xfrm>
          <a:custGeom>
            <a:avLst/>
            <a:gdLst/>
            <a:ahLst/>
            <a:cxnLst/>
            <a:rect r="r" b="b" t="t" l="l"/>
            <a:pathLst>
              <a:path h="6986982" w="10223058">
                <a:moveTo>
                  <a:pt x="0" y="0"/>
                </a:moveTo>
                <a:lnTo>
                  <a:pt x="10223058" y="0"/>
                </a:lnTo>
                <a:lnTo>
                  <a:pt x="10223058" y="6986982"/>
                </a:lnTo>
                <a:lnTo>
                  <a:pt x="0" y="6986982"/>
                </a:lnTo>
                <a:lnTo>
                  <a:pt x="0" y="0"/>
                </a:lnTo>
                <a:close/>
              </a:path>
            </a:pathLst>
          </a:custGeom>
          <a:blipFill>
            <a:blip r:embed="rId9"/>
            <a:stretch>
              <a:fillRect l="0" t="0" r="0" b="0"/>
            </a:stretch>
          </a:blipFill>
        </p:spPr>
      </p:sp>
      <p:sp>
        <p:nvSpPr>
          <p:cNvPr name="TextBox 14" id="14"/>
          <p:cNvSpPr txBox="true"/>
          <p:nvPr/>
        </p:nvSpPr>
        <p:spPr>
          <a:xfrm rot="0">
            <a:off x="712280" y="713857"/>
            <a:ext cx="9797258" cy="591586"/>
          </a:xfrm>
          <a:prstGeom prst="rect">
            <a:avLst/>
          </a:prstGeom>
        </p:spPr>
        <p:txBody>
          <a:bodyPr anchor="t" rtlCol="false" tIns="0" lIns="0" bIns="0" rIns="0">
            <a:spAutoFit/>
          </a:bodyPr>
          <a:lstStyle/>
          <a:p>
            <a:pPr>
              <a:lnSpc>
                <a:spcPts val="4768"/>
              </a:lnSpc>
              <a:spcBef>
                <a:spcPct val="0"/>
              </a:spcBef>
            </a:pPr>
            <a:r>
              <a:rPr lang="en-US" sz="3668">
                <a:solidFill>
                  <a:srgbClr val="003EA8"/>
                </a:solidFill>
                <a:latin typeface="Muli Bold"/>
              </a:rPr>
              <a:t>Bước 3: Chuẩn bị 1 ảnh để giấu tin</a:t>
            </a:r>
          </a:p>
        </p:txBody>
      </p:sp>
      <p:sp>
        <p:nvSpPr>
          <p:cNvPr name="TextBox 15" id="15"/>
          <p:cNvSpPr txBox="true"/>
          <p:nvPr/>
        </p:nvSpPr>
        <p:spPr>
          <a:xfrm rot="0">
            <a:off x="5172561" y="9034462"/>
            <a:ext cx="5336977" cy="447675"/>
          </a:xfrm>
          <a:prstGeom prst="rect">
            <a:avLst/>
          </a:prstGeom>
        </p:spPr>
        <p:txBody>
          <a:bodyPr anchor="t" rtlCol="false" tIns="0" lIns="0" bIns="0" rIns="0">
            <a:spAutoFit/>
          </a:bodyPr>
          <a:lstStyle/>
          <a:p>
            <a:pPr algn="ctr">
              <a:lnSpc>
                <a:spcPts val="3563"/>
              </a:lnSpc>
              <a:spcBef>
                <a:spcPct val="0"/>
              </a:spcBef>
            </a:pPr>
            <a:r>
              <a:rPr lang="en-US" sz="2969">
                <a:solidFill>
                  <a:srgbClr val="000000"/>
                </a:solidFill>
                <a:latin typeface="Muli Bold"/>
              </a:rPr>
              <a:t>Sử dụng phần mềm openpuff:</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712280" y="593255"/>
            <a:ext cx="7975262" cy="870890"/>
            <a:chOff x="0" y="0"/>
            <a:chExt cx="4758859" cy="519662"/>
          </a:xfrm>
        </p:grpSpPr>
        <p:sp>
          <p:nvSpPr>
            <p:cNvPr name="Freeform 12" id="12"/>
            <p:cNvSpPr/>
            <p:nvPr/>
          </p:nvSpPr>
          <p:spPr>
            <a:xfrm flipH="false" flipV="false" rot="0">
              <a:off x="0" y="0"/>
              <a:ext cx="4758859" cy="519662"/>
            </a:xfrm>
            <a:custGeom>
              <a:avLst/>
              <a:gdLst/>
              <a:ahLst/>
              <a:cxnLst/>
              <a:rect r="r" b="b" t="t" l="l"/>
              <a:pathLst>
                <a:path h="519662" w="4758859">
                  <a:moveTo>
                    <a:pt x="0" y="0"/>
                  </a:moveTo>
                  <a:lnTo>
                    <a:pt x="4758859" y="0"/>
                  </a:lnTo>
                  <a:lnTo>
                    <a:pt x="4758859" y="519662"/>
                  </a:lnTo>
                  <a:lnTo>
                    <a:pt x="0" y="519662"/>
                  </a:lnTo>
                  <a:close/>
                </a:path>
              </a:pathLst>
            </a:custGeom>
            <a:solidFill>
              <a:srgbClr val="FFFFFF"/>
            </a:solidFill>
          </p:spPr>
        </p:sp>
      </p:grpSp>
      <p:sp>
        <p:nvSpPr>
          <p:cNvPr name="Freeform 13" id="13"/>
          <p:cNvSpPr/>
          <p:nvPr/>
        </p:nvSpPr>
        <p:spPr>
          <a:xfrm flipH="false" flipV="false" rot="0">
            <a:off x="2849368" y="1625709"/>
            <a:ext cx="11676348" cy="7561825"/>
          </a:xfrm>
          <a:custGeom>
            <a:avLst/>
            <a:gdLst/>
            <a:ahLst/>
            <a:cxnLst/>
            <a:rect r="r" b="b" t="t" l="l"/>
            <a:pathLst>
              <a:path h="7561825" w="11676348">
                <a:moveTo>
                  <a:pt x="0" y="0"/>
                </a:moveTo>
                <a:lnTo>
                  <a:pt x="11676348" y="0"/>
                </a:lnTo>
                <a:lnTo>
                  <a:pt x="11676348" y="7561826"/>
                </a:lnTo>
                <a:lnTo>
                  <a:pt x="0" y="7561826"/>
                </a:lnTo>
                <a:lnTo>
                  <a:pt x="0" y="0"/>
                </a:lnTo>
                <a:close/>
              </a:path>
            </a:pathLst>
          </a:custGeom>
          <a:blipFill>
            <a:blip r:embed="rId9"/>
            <a:stretch>
              <a:fillRect l="0" t="0" r="0" b="0"/>
            </a:stretch>
          </a:blipFill>
        </p:spPr>
      </p:sp>
      <p:sp>
        <p:nvSpPr>
          <p:cNvPr name="TextBox 14" id="14"/>
          <p:cNvSpPr txBox="true"/>
          <p:nvPr/>
        </p:nvSpPr>
        <p:spPr>
          <a:xfrm rot="0">
            <a:off x="712280" y="713857"/>
            <a:ext cx="9797258" cy="591586"/>
          </a:xfrm>
          <a:prstGeom prst="rect">
            <a:avLst/>
          </a:prstGeom>
        </p:spPr>
        <p:txBody>
          <a:bodyPr anchor="t" rtlCol="false" tIns="0" lIns="0" bIns="0" rIns="0">
            <a:spAutoFit/>
          </a:bodyPr>
          <a:lstStyle/>
          <a:p>
            <a:pPr>
              <a:lnSpc>
                <a:spcPts val="4768"/>
              </a:lnSpc>
              <a:spcBef>
                <a:spcPct val="0"/>
              </a:spcBef>
            </a:pPr>
            <a:r>
              <a:rPr lang="en-US" sz="3668">
                <a:solidFill>
                  <a:srgbClr val="003EA8"/>
                </a:solidFill>
                <a:latin typeface="Muli Bold"/>
              </a:rPr>
              <a:t>Bước 3: Chuẩn bị 1 ảnh để giấu tin</a:t>
            </a:r>
          </a:p>
        </p:txBody>
      </p:sp>
      <p:sp>
        <p:nvSpPr>
          <p:cNvPr name="TextBox 15" id="15"/>
          <p:cNvSpPr txBox="true"/>
          <p:nvPr/>
        </p:nvSpPr>
        <p:spPr>
          <a:xfrm rot="0">
            <a:off x="4446637" y="9342060"/>
            <a:ext cx="7850571" cy="447675"/>
          </a:xfrm>
          <a:prstGeom prst="rect">
            <a:avLst/>
          </a:prstGeom>
        </p:spPr>
        <p:txBody>
          <a:bodyPr anchor="t" rtlCol="false" tIns="0" lIns="0" bIns="0" rIns="0">
            <a:spAutoFit/>
          </a:bodyPr>
          <a:lstStyle/>
          <a:p>
            <a:pPr algn="ctr">
              <a:lnSpc>
                <a:spcPts val="3563"/>
              </a:lnSpc>
              <a:spcBef>
                <a:spcPct val="0"/>
              </a:spcBef>
            </a:pPr>
            <a:r>
              <a:rPr lang="en-US" sz="2969">
                <a:solidFill>
                  <a:srgbClr val="000000"/>
                </a:solidFill>
                <a:latin typeface="Muli Bold"/>
              </a:rPr>
              <a:t>Chọn “Hide” ở phần “Steganography”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5455602" y="657204"/>
            <a:ext cx="7247046" cy="1906519"/>
            <a:chOff x="0" y="0"/>
            <a:chExt cx="2643742" cy="695503"/>
          </a:xfrm>
        </p:grpSpPr>
        <p:sp>
          <p:nvSpPr>
            <p:cNvPr name="Freeform 4" id="4"/>
            <p:cNvSpPr/>
            <p:nvPr/>
          </p:nvSpPr>
          <p:spPr>
            <a:xfrm flipH="false" flipV="false" rot="0">
              <a:off x="0" y="0"/>
              <a:ext cx="2643742" cy="695503"/>
            </a:xfrm>
            <a:custGeom>
              <a:avLst/>
              <a:gdLst/>
              <a:ahLst/>
              <a:cxnLst/>
              <a:rect r="r" b="b" t="t" l="l"/>
              <a:pathLst>
                <a:path h="695503" w="2643742">
                  <a:moveTo>
                    <a:pt x="0" y="0"/>
                  </a:moveTo>
                  <a:lnTo>
                    <a:pt x="2643742" y="0"/>
                  </a:lnTo>
                  <a:lnTo>
                    <a:pt x="2643742" y="695503"/>
                  </a:lnTo>
                  <a:lnTo>
                    <a:pt x="0" y="695503"/>
                  </a:lnTo>
                  <a:close/>
                </a:path>
              </a:pathLst>
            </a:custGeom>
            <a:solidFill>
              <a:srgbClr val="FFFFFF"/>
            </a:solidFill>
          </p:spPr>
        </p:sp>
      </p:grpSp>
      <p:grpSp>
        <p:nvGrpSpPr>
          <p:cNvPr name="Group 5" id="5"/>
          <p:cNvGrpSpPr/>
          <p:nvPr/>
        </p:nvGrpSpPr>
        <p:grpSpPr>
          <a:xfrm rot="0">
            <a:off x="9625957" y="2915205"/>
            <a:ext cx="7724783" cy="5768744"/>
            <a:chOff x="0" y="0"/>
            <a:chExt cx="2818022" cy="2104453"/>
          </a:xfrm>
        </p:grpSpPr>
        <p:sp>
          <p:nvSpPr>
            <p:cNvPr name="Freeform 6" id="6"/>
            <p:cNvSpPr/>
            <p:nvPr/>
          </p:nvSpPr>
          <p:spPr>
            <a:xfrm flipH="false" flipV="false" rot="0">
              <a:off x="0" y="0"/>
              <a:ext cx="2818022" cy="2104453"/>
            </a:xfrm>
            <a:custGeom>
              <a:avLst/>
              <a:gdLst/>
              <a:ahLst/>
              <a:cxnLst/>
              <a:rect r="r" b="b" t="t" l="l"/>
              <a:pathLst>
                <a:path h="2104453" w="2818022">
                  <a:moveTo>
                    <a:pt x="0" y="0"/>
                  </a:moveTo>
                  <a:lnTo>
                    <a:pt x="2818022" y="0"/>
                  </a:lnTo>
                  <a:lnTo>
                    <a:pt x="2818022" y="2104453"/>
                  </a:lnTo>
                  <a:lnTo>
                    <a:pt x="0" y="2104453"/>
                  </a:lnTo>
                  <a:close/>
                </a:path>
              </a:pathLst>
            </a:custGeom>
            <a:solidFill>
              <a:srgbClr val="FFFFFF"/>
            </a:solidFill>
          </p:spPr>
        </p:sp>
      </p:grpSp>
      <p:grpSp>
        <p:nvGrpSpPr>
          <p:cNvPr name="Group 7" id="7"/>
          <p:cNvGrpSpPr/>
          <p:nvPr/>
        </p:nvGrpSpPr>
        <p:grpSpPr>
          <a:xfrm rot="0">
            <a:off x="628607" y="3356908"/>
            <a:ext cx="8883050" cy="4638304"/>
            <a:chOff x="0" y="0"/>
            <a:chExt cx="2699681" cy="1409645"/>
          </a:xfrm>
        </p:grpSpPr>
        <p:sp>
          <p:nvSpPr>
            <p:cNvPr name="Freeform 8" id="8"/>
            <p:cNvSpPr/>
            <p:nvPr/>
          </p:nvSpPr>
          <p:spPr>
            <a:xfrm flipH="false" flipV="false" rot="0">
              <a:off x="0" y="0"/>
              <a:ext cx="2699681" cy="1409644"/>
            </a:xfrm>
            <a:custGeom>
              <a:avLst/>
              <a:gdLst/>
              <a:ahLst/>
              <a:cxnLst/>
              <a:rect r="r" b="b" t="t" l="l"/>
              <a:pathLst>
                <a:path h="1409644" w="2699681">
                  <a:moveTo>
                    <a:pt x="0" y="0"/>
                  </a:moveTo>
                  <a:lnTo>
                    <a:pt x="2699681" y="0"/>
                  </a:lnTo>
                  <a:lnTo>
                    <a:pt x="2699681" y="1409644"/>
                  </a:lnTo>
                  <a:lnTo>
                    <a:pt x="0" y="1409644"/>
                  </a:lnTo>
                  <a:close/>
                </a:path>
              </a:pathLst>
            </a:custGeom>
            <a:solidFill>
              <a:srgbClr val="FFFFFF"/>
            </a:solidFill>
          </p:spPr>
        </p:sp>
      </p:grpSp>
      <p:sp>
        <p:nvSpPr>
          <p:cNvPr name="Freeform 9" id="9"/>
          <p:cNvSpPr/>
          <p:nvPr/>
        </p:nvSpPr>
        <p:spPr>
          <a:xfrm flipH="false" flipV="false" rot="0">
            <a:off x="10231960" y="3545972"/>
            <a:ext cx="5778474" cy="4507210"/>
          </a:xfrm>
          <a:custGeom>
            <a:avLst/>
            <a:gdLst/>
            <a:ahLst/>
            <a:cxnLst/>
            <a:rect r="r" b="b" t="t" l="l"/>
            <a:pathLst>
              <a:path h="4507210" w="5778474">
                <a:moveTo>
                  <a:pt x="0" y="0"/>
                </a:moveTo>
                <a:lnTo>
                  <a:pt x="5778474" y="0"/>
                </a:lnTo>
                <a:lnTo>
                  <a:pt x="5778474" y="4507210"/>
                </a:lnTo>
                <a:lnTo>
                  <a:pt x="0" y="45072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03414">
            <a:off x="16137868" y="4585735"/>
            <a:ext cx="417336" cy="598331"/>
          </a:xfrm>
          <a:custGeom>
            <a:avLst/>
            <a:gdLst/>
            <a:ahLst/>
            <a:cxnLst/>
            <a:rect r="r" b="b" t="t" l="l"/>
            <a:pathLst>
              <a:path h="598331" w="417336">
                <a:moveTo>
                  <a:pt x="0" y="0"/>
                </a:moveTo>
                <a:lnTo>
                  <a:pt x="417336" y="0"/>
                </a:lnTo>
                <a:lnTo>
                  <a:pt x="417336" y="598330"/>
                </a:lnTo>
                <a:lnTo>
                  <a:pt x="0" y="59833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1" id="11"/>
          <p:cNvGrpSpPr/>
          <p:nvPr/>
        </p:nvGrpSpPr>
        <p:grpSpPr>
          <a:xfrm rot="0">
            <a:off x="9908900" y="3235000"/>
            <a:ext cx="121908" cy="121908"/>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13" id="13"/>
          <p:cNvGrpSpPr/>
          <p:nvPr/>
        </p:nvGrpSpPr>
        <p:grpSpPr>
          <a:xfrm rot="0">
            <a:off x="10055579" y="7995212"/>
            <a:ext cx="121908" cy="121908"/>
            <a:chOff x="0" y="0"/>
            <a:chExt cx="6350000" cy="6350000"/>
          </a:xfrm>
        </p:grpSpPr>
        <p:sp>
          <p:nvSpPr>
            <p:cNvPr name="Freeform 14" id="1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TextBox 15" id="15"/>
          <p:cNvSpPr txBox="true"/>
          <p:nvPr/>
        </p:nvSpPr>
        <p:spPr>
          <a:xfrm rot="0">
            <a:off x="3343782" y="924697"/>
            <a:ext cx="11600436" cy="1371600"/>
          </a:xfrm>
          <a:prstGeom prst="rect">
            <a:avLst/>
          </a:prstGeom>
        </p:spPr>
        <p:txBody>
          <a:bodyPr anchor="t" rtlCol="false" tIns="0" lIns="0" bIns="0" rIns="0">
            <a:spAutoFit/>
          </a:bodyPr>
          <a:lstStyle/>
          <a:p>
            <a:pPr algn="ctr">
              <a:lnSpc>
                <a:spcPts val="10800"/>
              </a:lnSpc>
            </a:pPr>
            <a:r>
              <a:rPr lang="en-US" sz="9000">
                <a:solidFill>
                  <a:srgbClr val="003EA8"/>
                </a:solidFill>
                <a:latin typeface="Muli Bold"/>
              </a:rPr>
              <a:t>Thành viên</a:t>
            </a:r>
          </a:p>
        </p:txBody>
      </p:sp>
      <p:sp>
        <p:nvSpPr>
          <p:cNvPr name="Freeform 16" id="16"/>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7" id="17"/>
          <p:cNvSpPr txBox="true"/>
          <p:nvPr/>
        </p:nvSpPr>
        <p:spPr>
          <a:xfrm rot="0">
            <a:off x="487041" y="3826137"/>
            <a:ext cx="8883050" cy="3661745"/>
          </a:xfrm>
          <a:prstGeom prst="rect">
            <a:avLst/>
          </a:prstGeom>
        </p:spPr>
        <p:txBody>
          <a:bodyPr anchor="t" rtlCol="false" tIns="0" lIns="0" bIns="0" rIns="0">
            <a:spAutoFit/>
          </a:bodyPr>
          <a:lstStyle/>
          <a:p>
            <a:pPr marL="803939" indent="-401969" lvl="1">
              <a:lnSpc>
                <a:spcPts val="4840"/>
              </a:lnSpc>
              <a:buFont typeface="Arial"/>
              <a:buChar char="•"/>
            </a:pPr>
            <a:r>
              <a:rPr lang="en-US" sz="3723">
                <a:solidFill>
                  <a:srgbClr val="003EA8"/>
                </a:solidFill>
                <a:latin typeface="Muli Bold"/>
              </a:rPr>
              <a:t>Trịnh Minh Nghĩa           AT170134</a:t>
            </a:r>
          </a:p>
          <a:p>
            <a:pPr marL="803939" indent="-401969" lvl="1">
              <a:lnSpc>
                <a:spcPts val="4840"/>
              </a:lnSpc>
              <a:buFont typeface="Arial"/>
              <a:buChar char="•"/>
            </a:pPr>
            <a:r>
              <a:rPr lang="en-US" sz="3723">
                <a:solidFill>
                  <a:srgbClr val="003EA8"/>
                </a:solidFill>
                <a:latin typeface="Muli Bold"/>
              </a:rPr>
              <a:t>Đặng Thanh Phương</a:t>
            </a:r>
            <a:r>
              <a:rPr lang="en-US" sz="3723">
                <a:solidFill>
                  <a:srgbClr val="003EA8"/>
                </a:solidFill>
                <a:latin typeface="Muli Bold"/>
              </a:rPr>
              <a:t>     AT170137</a:t>
            </a:r>
          </a:p>
          <a:p>
            <a:pPr marL="803939" indent="-401969" lvl="1">
              <a:lnSpc>
                <a:spcPts val="4840"/>
              </a:lnSpc>
              <a:buFont typeface="Arial"/>
              <a:buChar char="•"/>
            </a:pPr>
            <a:r>
              <a:rPr lang="en-US" sz="3723">
                <a:solidFill>
                  <a:srgbClr val="003EA8"/>
                </a:solidFill>
                <a:latin typeface="Muli Bold"/>
              </a:rPr>
              <a:t>Nguyễn Quốc Hưng       AT170123</a:t>
            </a:r>
          </a:p>
          <a:p>
            <a:pPr marL="803939" indent="-401969" lvl="1">
              <a:lnSpc>
                <a:spcPts val="4840"/>
              </a:lnSpc>
              <a:buFont typeface="Arial"/>
              <a:buChar char="•"/>
            </a:pPr>
            <a:r>
              <a:rPr lang="en-US" sz="3723">
                <a:solidFill>
                  <a:srgbClr val="003EA8"/>
                </a:solidFill>
                <a:latin typeface="Muli Bold"/>
              </a:rPr>
              <a:t>Vũ Tiến Đạt</a:t>
            </a:r>
            <a:r>
              <a:rPr lang="en-US" sz="3723">
                <a:solidFill>
                  <a:srgbClr val="003EA8"/>
                </a:solidFill>
                <a:latin typeface="Muli Bold"/>
              </a:rPr>
              <a:t>                    AT170609</a:t>
            </a:r>
          </a:p>
          <a:p>
            <a:pPr marL="803939" indent="-401969" lvl="1">
              <a:lnSpc>
                <a:spcPts val="4840"/>
              </a:lnSpc>
              <a:buFont typeface="Arial"/>
              <a:buChar char="•"/>
            </a:pPr>
            <a:r>
              <a:rPr lang="en-US" sz="3723">
                <a:solidFill>
                  <a:srgbClr val="003EA8"/>
                </a:solidFill>
                <a:latin typeface="Muli Bold"/>
              </a:rPr>
              <a:t>Nguyễn Thành An         AT170101</a:t>
            </a:r>
          </a:p>
          <a:p>
            <a:pPr marL="803939" indent="-401969" lvl="1">
              <a:lnSpc>
                <a:spcPts val="4840"/>
              </a:lnSpc>
              <a:buFont typeface="Arial"/>
              <a:buChar char="•"/>
            </a:pPr>
            <a:r>
              <a:rPr lang="en-US" sz="3723">
                <a:solidFill>
                  <a:srgbClr val="003EA8"/>
                </a:solidFill>
                <a:latin typeface="Muli Bold"/>
              </a:rPr>
              <a:t>Vũ Đoàn Ngọc Diệp      AT170710</a:t>
            </a:r>
          </a:p>
        </p:txBody>
      </p:sp>
      <p:sp>
        <p:nvSpPr>
          <p:cNvPr name="Freeform 18" id="18"/>
          <p:cNvSpPr/>
          <p:nvPr/>
        </p:nvSpPr>
        <p:spPr>
          <a:xfrm flipH="false" flipV="false" rot="-203414">
            <a:off x="11489227" y="4583034"/>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278358">
            <a:off x="13186236" y="8430575"/>
            <a:ext cx="5868613" cy="1845945"/>
          </a:xfrm>
          <a:custGeom>
            <a:avLst/>
            <a:gdLst/>
            <a:ahLst/>
            <a:cxnLst/>
            <a:rect r="r" b="b" t="t" l="l"/>
            <a:pathLst>
              <a:path h="1845945" w="5868613">
                <a:moveTo>
                  <a:pt x="0" y="0"/>
                </a:moveTo>
                <a:lnTo>
                  <a:pt x="5868612" y="0"/>
                </a:lnTo>
                <a:lnTo>
                  <a:pt x="5868612" y="1845946"/>
                </a:lnTo>
                <a:lnTo>
                  <a:pt x="0" y="184594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712280" y="593255"/>
            <a:ext cx="7975262" cy="870890"/>
            <a:chOff x="0" y="0"/>
            <a:chExt cx="4758859" cy="519662"/>
          </a:xfrm>
        </p:grpSpPr>
        <p:sp>
          <p:nvSpPr>
            <p:cNvPr name="Freeform 12" id="12"/>
            <p:cNvSpPr/>
            <p:nvPr/>
          </p:nvSpPr>
          <p:spPr>
            <a:xfrm flipH="false" flipV="false" rot="0">
              <a:off x="0" y="0"/>
              <a:ext cx="4758859" cy="519662"/>
            </a:xfrm>
            <a:custGeom>
              <a:avLst/>
              <a:gdLst/>
              <a:ahLst/>
              <a:cxnLst/>
              <a:rect r="r" b="b" t="t" l="l"/>
              <a:pathLst>
                <a:path h="519662" w="4758859">
                  <a:moveTo>
                    <a:pt x="0" y="0"/>
                  </a:moveTo>
                  <a:lnTo>
                    <a:pt x="4758859" y="0"/>
                  </a:lnTo>
                  <a:lnTo>
                    <a:pt x="4758859" y="519662"/>
                  </a:lnTo>
                  <a:lnTo>
                    <a:pt x="0" y="519662"/>
                  </a:lnTo>
                  <a:close/>
                </a:path>
              </a:pathLst>
            </a:custGeom>
            <a:solidFill>
              <a:srgbClr val="FFFFFF"/>
            </a:solidFill>
          </p:spPr>
        </p:sp>
      </p:grpSp>
      <p:sp>
        <p:nvSpPr>
          <p:cNvPr name="Freeform 13" id="13"/>
          <p:cNvSpPr/>
          <p:nvPr/>
        </p:nvSpPr>
        <p:spPr>
          <a:xfrm flipH="false" flipV="false" rot="0">
            <a:off x="2808841" y="1643983"/>
            <a:ext cx="11757401" cy="7614317"/>
          </a:xfrm>
          <a:custGeom>
            <a:avLst/>
            <a:gdLst/>
            <a:ahLst/>
            <a:cxnLst/>
            <a:rect r="r" b="b" t="t" l="l"/>
            <a:pathLst>
              <a:path h="7614317" w="11757401">
                <a:moveTo>
                  <a:pt x="0" y="0"/>
                </a:moveTo>
                <a:lnTo>
                  <a:pt x="11757402" y="0"/>
                </a:lnTo>
                <a:lnTo>
                  <a:pt x="11757402" y="7614317"/>
                </a:lnTo>
                <a:lnTo>
                  <a:pt x="0" y="7614317"/>
                </a:lnTo>
                <a:lnTo>
                  <a:pt x="0" y="0"/>
                </a:lnTo>
                <a:close/>
              </a:path>
            </a:pathLst>
          </a:custGeom>
          <a:blipFill>
            <a:blip r:embed="rId9"/>
            <a:stretch>
              <a:fillRect l="0" t="0" r="0" b="0"/>
            </a:stretch>
          </a:blipFill>
        </p:spPr>
      </p:sp>
      <p:sp>
        <p:nvSpPr>
          <p:cNvPr name="TextBox 14" id="14"/>
          <p:cNvSpPr txBox="true"/>
          <p:nvPr/>
        </p:nvSpPr>
        <p:spPr>
          <a:xfrm rot="0">
            <a:off x="712280" y="713857"/>
            <a:ext cx="9797258" cy="591586"/>
          </a:xfrm>
          <a:prstGeom prst="rect">
            <a:avLst/>
          </a:prstGeom>
        </p:spPr>
        <p:txBody>
          <a:bodyPr anchor="t" rtlCol="false" tIns="0" lIns="0" bIns="0" rIns="0">
            <a:spAutoFit/>
          </a:bodyPr>
          <a:lstStyle/>
          <a:p>
            <a:pPr>
              <a:lnSpc>
                <a:spcPts val="4768"/>
              </a:lnSpc>
              <a:spcBef>
                <a:spcPct val="0"/>
              </a:spcBef>
            </a:pPr>
            <a:r>
              <a:rPr lang="en-US" sz="3668">
                <a:solidFill>
                  <a:srgbClr val="003EA8"/>
                </a:solidFill>
                <a:latin typeface="Muli Bold"/>
              </a:rPr>
              <a:t>Bước 3: Chuẩn bị 1 ảnh để giấu tin</a:t>
            </a:r>
          </a:p>
        </p:txBody>
      </p:sp>
      <p:sp>
        <p:nvSpPr>
          <p:cNvPr name="TextBox 15" id="15"/>
          <p:cNvSpPr txBox="true"/>
          <p:nvPr/>
        </p:nvSpPr>
        <p:spPr>
          <a:xfrm rot="0">
            <a:off x="4446637" y="9342060"/>
            <a:ext cx="7850571" cy="447675"/>
          </a:xfrm>
          <a:prstGeom prst="rect">
            <a:avLst/>
          </a:prstGeom>
        </p:spPr>
        <p:txBody>
          <a:bodyPr anchor="t" rtlCol="false" tIns="0" lIns="0" bIns="0" rIns="0">
            <a:spAutoFit/>
          </a:bodyPr>
          <a:lstStyle/>
          <a:p>
            <a:pPr algn="ctr">
              <a:lnSpc>
                <a:spcPts val="3563"/>
              </a:lnSpc>
              <a:spcBef>
                <a:spcPct val="0"/>
              </a:spcBef>
            </a:pPr>
            <a:r>
              <a:rPr lang="en-US" sz="2969">
                <a:solidFill>
                  <a:srgbClr val="000000"/>
                </a:solidFill>
                <a:latin typeface="Muli Bold"/>
              </a:rPr>
              <a:t>Điền các thông tin cần thiết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712280" y="593255"/>
            <a:ext cx="7975262" cy="870890"/>
            <a:chOff x="0" y="0"/>
            <a:chExt cx="4758859" cy="519662"/>
          </a:xfrm>
        </p:grpSpPr>
        <p:sp>
          <p:nvSpPr>
            <p:cNvPr name="Freeform 12" id="12"/>
            <p:cNvSpPr/>
            <p:nvPr/>
          </p:nvSpPr>
          <p:spPr>
            <a:xfrm flipH="false" flipV="false" rot="0">
              <a:off x="0" y="0"/>
              <a:ext cx="4758859" cy="519662"/>
            </a:xfrm>
            <a:custGeom>
              <a:avLst/>
              <a:gdLst/>
              <a:ahLst/>
              <a:cxnLst/>
              <a:rect r="r" b="b" t="t" l="l"/>
              <a:pathLst>
                <a:path h="519662" w="4758859">
                  <a:moveTo>
                    <a:pt x="0" y="0"/>
                  </a:moveTo>
                  <a:lnTo>
                    <a:pt x="4758859" y="0"/>
                  </a:lnTo>
                  <a:lnTo>
                    <a:pt x="4758859" y="519662"/>
                  </a:lnTo>
                  <a:lnTo>
                    <a:pt x="0" y="519662"/>
                  </a:lnTo>
                  <a:close/>
                </a:path>
              </a:pathLst>
            </a:custGeom>
            <a:solidFill>
              <a:srgbClr val="FFFFFF"/>
            </a:solidFill>
          </p:spPr>
        </p:sp>
      </p:grpSp>
      <p:sp>
        <p:nvSpPr>
          <p:cNvPr name="Freeform 13" id="13"/>
          <p:cNvSpPr/>
          <p:nvPr/>
        </p:nvSpPr>
        <p:spPr>
          <a:xfrm flipH="false" flipV="false" rot="0">
            <a:off x="4041579" y="1464145"/>
            <a:ext cx="8660687" cy="7870876"/>
          </a:xfrm>
          <a:custGeom>
            <a:avLst/>
            <a:gdLst/>
            <a:ahLst/>
            <a:cxnLst/>
            <a:rect r="r" b="b" t="t" l="l"/>
            <a:pathLst>
              <a:path h="7870876" w="8660687">
                <a:moveTo>
                  <a:pt x="0" y="0"/>
                </a:moveTo>
                <a:lnTo>
                  <a:pt x="8660687" y="0"/>
                </a:lnTo>
                <a:lnTo>
                  <a:pt x="8660687" y="7870876"/>
                </a:lnTo>
                <a:lnTo>
                  <a:pt x="0" y="7870876"/>
                </a:lnTo>
                <a:lnTo>
                  <a:pt x="0" y="0"/>
                </a:lnTo>
                <a:close/>
              </a:path>
            </a:pathLst>
          </a:custGeom>
          <a:blipFill>
            <a:blip r:embed="rId9"/>
            <a:stretch>
              <a:fillRect l="0" t="0" r="0" b="0"/>
            </a:stretch>
          </a:blipFill>
        </p:spPr>
      </p:sp>
      <p:sp>
        <p:nvSpPr>
          <p:cNvPr name="TextBox 14" id="14"/>
          <p:cNvSpPr txBox="true"/>
          <p:nvPr/>
        </p:nvSpPr>
        <p:spPr>
          <a:xfrm rot="0">
            <a:off x="712280" y="713857"/>
            <a:ext cx="9797258" cy="591586"/>
          </a:xfrm>
          <a:prstGeom prst="rect">
            <a:avLst/>
          </a:prstGeom>
        </p:spPr>
        <p:txBody>
          <a:bodyPr anchor="t" rtlCol="false" tIns="0" lIns="0" bIns="0" rIns="0">
            <a:spAutoFit/>
          </a:bodyPr>
          <a:lstStyle/>
          <a:p>
            <a:pPr>
              <a:lnSpc>
                <a:spcPts val="4768"/>
              </a:lnSpc>
              <a:spcBef>
                <a:spcPct val="0"/>
              </a:spcBef>
            </a:pPr>
            <a:r>
              <a:rPr lang="en-US" sz="3668">
                <a:solidFill>
                  <a:srgbClr val="003EA8"/>
                </a:solidFill>
                <a:latin typeface="Muli Bold"/>
              </a:rPr>
              <a:t>Bước 3: Chuẩn bị 1 ảnh để giấu tin</a:t>
            </a:r>
          </a:p>
        </p:txBody>
      </p:sp>
      <p:sp>
        <p:nvSpPr>
          <p:cNvPr name="TextBox 15" id="15"/>
          <p:cNvSpPr txBox="true"/>
          <p:nvPr/>
        </p:nvSpPr>
        <p:spPr>
          <a:xfrm rot="0">
            <a:off x="4446637" y="9496946"/>
            <a:ext cx="7850571" cy="447675"/>
          </a:xfrm>
          <a:prstGeom prst="rect">
            <a:avLst/>
          </a:prstGeom>
        </p:spPr>
        <p:txBody>
          <a:bodyPr anchor="t" rtlCol="false" tIns="0" lIns="0" bIns="0" rIns="0">
            <a:spAutoFit/>
          </a:bodyPr>
          <a:lstStyle/>
          <a:p>
            <a:pPr algn="ctr">
              <a:lnSpc>
                <a:spcPts val="3563"/>
              </a:lnSpc>
              <a:spcBef>
                <a:spcPct val="0"/>
              </a:spcBef>
            </a:pPr>
            <a:r>
              <a:rPr lang="en-US" sz="2969">
                <a:solidFill>
                  <a:srgbClr val="000000"/>
                </a:solidFill>
                <a:latin typeface="Muli Bold"/>
              </a:rPr>
              <a:t>Tùy chỉnh đầu ra</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120313" y="-439908"/>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868529" y="310122"/>
            <a:ext cx="2394817" cy="1015853"/>
            <a:chOff x="0" y="0"/>
            <a:chExt cx="1225075" cy="519662"/>
          </a:xfrm>
        </p:grpSpPr>
        <p:sp>
          <p:nvSpPr>
            <p:cNvPr name="Freeform 12" id="12"/>
            <p:cNvSpPr/>
            <p:nvPr/>
          </p:nvSpPr>
          <p:spPr>
            <a:xfrm flipH="false" flipV="false" rot="0">
              <a:off x="0" y="0"/>
              <a:ext cx="1225075" cy="519662"/>
            </a:xfrm>
            <a:custGeom>
              <a:avLst/>
              <a:gdLst/>
              <a:ahLst/>
              <a:cxnLst/>
              <a:rect r="r" b="b" t="t" l="l"/>
              <a:pathLst>
                <a:path h="519662" w="1225075">
                  <a:moveTo>
                    <a:pt x="0" y="0"/>
                  </a:moveTo>
                  <a:lnTo>
                    <a:pt x="1225075" y="0"/>
                  </a:lnTo>
                  <a:lnTo>
                    <a:pt x="1225075" y="519662"/>
                  </a:lnTo>
                  <a:lnTo>
                    <a:pt x="0" y="519662"/>
                  </a:lnTo>
                  <a:close/>
                </a:path>
              </a:pathLst>
            </a:custGeom>
            <a:solidFill>
              <a:srgbClr val="FFFFFF"/>
            </a:solidFill>
          </p:spPr>
        </p:sp>
      </p:grpSp>
      <p:sp>
        <p:nvSpPr>
          <p:cNvPr name="Freeform 13" id="13"/>
          <p:cNvSpPr/>
          <p:nvPr/>
        </p:nvSpPr>
        <p:spPr>
          <a:xfrm flipH="false" flipV="false" rot="0">
            <a:off x="2245769" y="1609108"/>
            <a:ext cx="12550628" cy="8139472"/>
          </a:xfrm>
          <a:custGeom>
            <a:avLst/>
            <a:gdLst/>
            <a:ahLst/>
            <a:cxnLst/>
            <a:rect r="r" b="b" t="t" l="l"/>
            <a:pathLst>
              <a:path h="8139472" w="12550628">
                <a:moveTo>
                  <a:pt x="0" y="0"/>
                </a:moveTo>
                <a:lnTo>
                  <a:pt x="12550629" y="0"/>
                </a:lnTo>
                <a:lnTo>
                  <a:pt x="12550629" y="8139472"/>
                </a:lnTo>
                <a:lnTo>
                  <a:pt x="0" y="8139472"/>
                </a:lnTo>
                <a:lnTo>
                  <a:pt x="0" y="0"/>
                </a:lnTo>
                <a:close/>
              </a:path>
            </a:pathLst>
          </a:custGeom>
          <a:blipFill>
            <a:blip r:embed="rId9"/>
            <a:stretch>
              <a:fillRect l="0" t="0" r="0" b="0"/>
            </a:stretch>
          </a:blipFill>
        </p:spPr>
      </p:sp>
      <p:sp>
        <p:nvSpPr>
          <p:cNvPr name="TextBox 14" id="14"/>
          <p:cNvSpPr txBox="true"/>
          <p:nvPr/>
        </p:nvSpPr>
        <p:spPr>
          <a:xfrm rot="0">
            <a:off x="868529" y="421200"/>
            <a:ext cx="2648163" cy="688741"/>
          </a:xfrm>
          <a:prstGeom prst="rect">
            <a:avLst/>
          </a:prstGeom>
        </p:spPr>
        <p:txBody>
          <a:bodyPr anchor="t" rtlCol="false" tIns="0" lIns="0" bIns="0" rIns="0">
            <a:spAutoFit/>
          </a:bodyPr>
          <a:lstStyle/>
          <a:p>
            <a:pPr>
              <a:lnSpc>
                <a:spcPts val="5548"/>
              </a:lnSpc>
              <a:spcBef>
                <a:spcPct val="0"/>
              </a:spcBef>
            </a:pPr>
            <a:r>
              <a:rPr lang="en-US" sz="4268">
                <a:solidFill>
                  <a:srgbClr val="003EA8"/>
                </a:solidFill>
                <a:latin typeface="Muli Bold"/>
              </a:rPr>
              <a:t>Kết quả</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789992" y="-439908"/>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2818243" y="200215"/>
            <a:ext cx="10837480" cy="1015853"/>
            <a:chOff x="0" y="0"/>
            <a:chExt cx="5543941" cy="519662"/>
          </a:xfrm>
        </p:grpSpPr>
        <p:sp>
          <p:nvSpPr>
            <p:cNvPr name="Freeform 12" id="12"/>
            <p:cNvSpPr/>
            <p:nvPr/>
          </p:nvSpPr>
          <p:spPr>
            <a:xfrm flipH="false" flipV="false" rot="0">
              <a:off x="0" y="0"/>
              <a:ext cx="5543941" cy="519662"/>
            </a:xfrm>
            <a:custGeom>
              <a:avLst/>
              <a:gdLst/>
              <a:ahLst/>
              <a:cxnLst/>
              <a:rect r="r" b="b" t="t" l="l"/>
              <a:pathLst>
                <a:path h="519662" w="5543941">
                  <a:moveTo>
                    <a:pt x="0" y="0"/>
                  </a:moveTo>
                  <a:lnTo>
                    <a:pt x="5543941" y="0"/>
                  </a:lnTo>
                  <a:lnTo>
                    <a:pt x="5543941" y="519662"/>
                  </a:lnTo>
                  <a:lnTo>
                    <a:pt x="0" y="519662"/>
                  </a:lnTo>
                  <a:close/>
                </a:path>
              </a:pathLst>
            </a:custGeom>
            <a:solidFill>
              <a:srgbClr val="FFFFFF"/>
            </a:solidFill>
          </p:spPr>
        </p:sp>
      </p:grpSp>
      <p:sp>
        <p:nvSpPr>
          <p:cNvPr name="Freeform 13" id="13"/>
          <p:cNvSpPr/>
          <p:nvPr/>
        </p:nvSpPr>
        <p:spPr>
          <a:xfrm flipH="false" flipV="false" rot="0">
            <a:off x="5822029" y="2783182"/>
            <a:ext cx="11437271" cy="7503818"/>
          </a:xfrm>
          <a:custGeom>
            <a:avLst/>
            <a:gdLst/>
            <a:ahLst/>
            <a:cxnLst/>
            <a:rect r="r" b="b" t="t" l="l"/>
            <a:pathLst>
              <a:path h="7503818" w="11437271">
                <a:moveTo>
                  <a:pt x="0" y="0"/>
                </a:moveTo>
                <a:lnTo>
                  <a:pt x="11437271" y="0"/>
                </a:lnTo>
                <a:lnTo>
                  <a:pt x="11437271" y="7503818"/>
                </a:lnTo>
                <a:lnTo>
                  <a:pt x="0" y="7503818"/>
                </a:lnTo>
                <a:lnTo>
                  <a:pt x="0" y="0"/>
                </a:lnTo>
                <a:close/>
              </a:path>
            </a:pathLst>
          </a:custGeom>
          <a:blipFill>
            <a:blip r:embed="rId9"/>
            <a:stretch>
              <a:fillRect l="0" t="0" r="0" b="0"/>
            </a:stretch>
          </a:blipFill>
        </p:spPr>
      </p:sp>
      <p:sp>
        <p:nvSpPr>
          <p:cNvPr name="TextBox 14" id="14"/>
          <p:cNvSpPr txBox="true"/>
          <p:nvPr/>
        </p:nvSpPr>
        <p:spPr>
          <a:xfrm rot="0">
            <a:off x="3039211" y="339959"/>
            <a:ext cx="13383603" cy="688741"/>
          </a:xfrm>
          <a:prstGeom prst="rect">
            <a:avLst/>
          </a:prstGeom>
        </p:spPr>
        <p:txBody>
          <a:bodyPr anchor="t" rtlCol="false" tIns="0" lIns="0" bIns="0" rIns="0">
            <a:spAutoFit/>
          </a:bodyPr>
          <a:lstStyle/>
          <a:p>
            <a:pPr>
              <a:lnSpc>
                <a:spcPts val="5548"/>
              </a:lnSpc>
              <a:spcBef>
                <a:spcPct val="0"/>
              </a:spcBef>
            </a:pPr>
            <a:r>
              <a:rPr lang="en-US" sz="4268">
                <a:solidFill>
                  <a:srgbClr val="003EA8"/>
                </a:solidFill>
                <a:latin typeface="Muli Bold"/>
              </a:rPr>
              <a:t>Xuất văn bản E-LSB và giải mã blowfish</a:t>
            </a:r>
          </a:p>
        </p:txBody>
      </p:sp>
      <p:sp>
        <p:nvSpPr>
          <p:cNvPr name="TextBox 15" id="15"/>
          <p:cNvSpPr txBox="true"/>
          <p:nvPr/>
        </p:nvSpPr>
        <p:spPr>
          <a:xfrm rot="0">
            <a:off x="622849" y="1222303"/>
            <a:ext cx="11963399" cy="2286000"/>
          </a:xfrm>
          <a:prstGeom prst="rect">
            <a:avLst/>
          </a:prstGeom>
        </p:spPr>
        <p:txBody>
          <a:bodyPr anchor="t" rtlCol="false" tIns="0" lIns="0" bIns="0" rIns="0">
            <a:spAutoFit/>
          </a:bodyPr>
          <a:lstStyle/>
          <a:p>
            <a:pPr>
              <a:lnSpc>
                <a:spcPts val="3600"/>
              </a:lnSpc>
              <a:spcBef>
                <a:spcPct val="0"/>
              </a:spcBef>
            </a:pPr>
            <a:r>
              <a:rPr lang="en-US" sz="3000">
                <a:solidFill>
                  <a:srgbClr val="003EA8"/>
                </a:solidFill>
                <a:latin typeface="Muli Bold"/>
              </a:rPr>
              <a:t>1. </a:t>
            </a:r>
            <a:r>
              <a:rPr lang="en-US" sz="3000">
                <a:solidFill>
                  <a:srgbClr val="000000"/>
                </a:solidFill>
                <a:latin typeface="Muli Bold"/>
              </a:rPr>
              <a:t>Để xuất văn bản E-LSB, cần khóa khi nhúng văn bản</a:t>
            </a:r>
          </a:p>
          <a:p>
            <a:pPr>
              <a:lnSpc>
                <a:spcPts val="3600"/>
              </a:lnSpc>
              <a:spcBef>
                <a:spcPct val="0"/>
              </a:spcBef>
            </a:pPr>
            <a:r>
              <a:rPr lang="en-US" sz="3000">
                <a:solidFill>
                  <a:srgbClr val="000000"/>
                </a:solidFill>
                <a:latin typeface="Muli Bold"/>
              </a:rPr>
              <a:t>Khi tải vật chứa về từ cloud thì cần đổi lại đúng định dạng ảnh </a:t>
            </a:r>
          </a:p>
          <a:p>
            <a:pPr>
              <a:lnSpc>
                <a:spcPts val="3600"/>
              </a:lnSpc>
              <a:spcBef>
                <a:spcPct val="0"/>
              </a:spcBef>
            </a:pPr>
            <a:r>
              <a:rPr lang="en-US" sz="3000">
                <a:solidFill>
                  <a:srgbClr val="003EA8"/>
                </a:solidFill>
                <a:latin typeface="Muli Bold"/>
              </a:rPr>
              <a:t>Bước 1: </a:t>
            </a:r>
            <a:r>
              <a:rPr lang="en-US" sz="3000">
                <a:solidFill>
                  <a:srgbClr val="000000"/>
                </a:solidFill>
                <a:latin typeface="Muli Bold"/>
              </a:rPr>
              <a:t>Nhập mật khẩu: </a:t>
            </a:r>
          </a:p>
          <a:p>
            <a:pPr>
              <a:lnSpc>
                <a:spcPts val="3600"/>
              </a:lnSpc>
              <a:spcBef>
                <a:spcPct val="0"/>
              </a:spcBef>
            </a:pPr>
            <a:r>
              <a:rPr lang="en-US" sz="3000">
                <a:solidFill>
                  <a:srgbClr val="000000"/>
                </a:solidFill>
                <a:latin typeface="Muli Bold"/>
              </a:rPr>
              <a:t>A: Encryption@098</a:t>
            </a:r>
          </a:p>
          <a:p>
            <a:pPr>
              <a:lnSpc>
                <a:spcPts val="3600"/>
              </a:lnSpc>
              <a:spcBef>
                <a:spcPct val="0"/>
              </a:spcBef>
            </a:pPr>
            <a:r>
              <a:rPr lang="en-US" sz="3000">
                <a:solidFill>
                  <a:srgbClr val="000000"/>
                </a:solidFill>
                <a:latin typeface="Muli Bold"/>
              </a:rPr>
              <a:t>B: 3214561927@dcr</a:t>
            </a:r>
          </a:p>
        </p:txBody>
      </p:sp>
      <p:sp>
        <p:nvSpPr>
          <p:cNvPr name="TextBox 16" id="16"/>
          <p:cNvSpPr txBox="true"/>
          <p:nvPr/>
        </p:nvSpPr>
        <p:spPr>
          <a:xfrm rot="0">
            <a:off x="1369457" y="6087416"/>
            <a:ext cx="4171670" cy="981075"/>
          </a:xfrm>
          <a:prstGeom prst="rect">
            <a:avLst/>
          </a:prstGeom>
        </p:spPr>
        <p:txBody>
          <a:bodyPr anchor="t" rtlCol="false" tIns="0" lIns="0" bIns="0" rIns="0">
            <a:spAutoFit/>
          </a:bodyPr>
          <a:lstStyle/>
          <a:p>
            <a:pPr algn="r">
              <a:lnSpc>
                <a:spcPts val="3960"/>
              </a:lnSpc>
              <a:spcBef>
                <a:spcPct val="0"/>
              </a:spcBef>
            </a:pPr>
            <a:r>
              <a:rPr lang="en-US" sz="3300">
                <a:solidFill>
                  <a:srgbClr val="000000"/>
                </a:solidFill>
                <a:latin typeface="Muli Bold"/>
              </a:rPr>
              <a:t>Bước 2: chọn vật chưa cần xuất</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120313" y="-439908"/>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868529" y="310122"/>
            <a:ext cx="12631213" cy="1015853"/>
            <a:chOff x="0" y="0"/>
            <a:chExt cx="6461530" cy="519662"/>
          </a:xfrm>
        </p:grpSpPr>
        <p:sp>
          <p:nvSpPr>
            <p:cNvPr name="Freeform 12" id="12"/>
            <p:cNvSpPr/>
            <p:nvPr/>
          </p:nvSpPr>
          <p:spPr>
            <a:xfrm flipH="false" flipV="false" rot="0">
              <a:off x="0" y="0"/>
              <a:ext cx="6461530" cy="519662"/>
            </a:xfrm>
            <a:custGeom>
              <a:avLst/>
              <a:gdLst/>
              <a:ahLst/>
              <a:cxnLst/>
              <a:rect r="r" b="b" t="t" l="l"/>
              <a:pathLst>
                <a:path h="519662" w="6461530">
                  <a:moveTo>
                    <a:pt x="0" y="0"/>
                  </a:moveTo>
                  <a:lnTo>
                    <a:pt x="6461530" y="0"/>
                  </a:lnTo>
                  <a:lnTo>
                    <a:pt x="6461530" y="519662"/>
                  </a:lnTo>
                  <a:lnTo>
                    <a:pt x="0" y="519662"/>
                  </a:lnTo>
                  <a:close/>
                </a:path>
              </a:pathLst>
            </a:custGeom>
            <a:solidFill>
              <a:srgbClr val="FFFFFF"/>
            </a:solidFill>
          </p:spPr>
        </p:sp>
      </p:grpSp>
      <p:sp>
        <p:nvSpPr>
          <p:cNvPr name="Freeform 13" id="13"/>
          <p:cNvSpPr/>
          <p:nvPr/>
        </p:nvSpPr>
        <p:spPr>
          <a:xfrm flipH="false" flipV="false" rot="0">
            <a:off x="2245769" y="1325976"/>
            <a:ext cx="13039492" cy="8403228"/>
          </a:xfrm>
          <a:custGeom>
            <a:avLst/>
            <a:gdLst/>
            <a:ahLst/>
            <a:cxnLst/>
            <a:rect r="r" b="b" t="t" l="l"/>
            <a:pathLst>
              <a:path h="8403228" w="13039492">
                <a:moveTo>
                  <a:pt x="0" y="0"/>
                </a:moveTo>
                <a:lnTo>
                  <a:pt x="13039492" y="0"/>
                </a:lnTo>
                <a:lnTo>
                  <a:pt x="13039492" y="8403228"/>
                </a:lnTo>
                <a:lnTo>
                  <a:pt x="0" y="8403228"/>
                </a:lnTo>
                <a:lnTo>
                  <a:pt x="0" y="0"/>
                </a:lnTo>
                <a:close/>
              </a:path>
            </a:pathLst>
          </a:custGeom>
          <a:blipFill>
            <a:blip r:embed="rId9"/>
            <a:stretch>
              <a:fillRect l="0" t="0" r="0" b="0"/>
            </a:stretch>
          </a:blipFill>
        </p:spPr>
      </p:sp>
      <p:sp>
        <p:nvSpPr>
          <p:cNvPr name="TextBox 14" id="14"/>
          <p:cNvSpPr txBox="true"/>
          <p:nvPr/>
        </p:nvSpPr>
        <p:spPr>
          <a:xfrm rot="0">
            <a:off x="868529" y="440250"/>
            <a:ext cx="12888121" cy="555625"/>
          </a:xfrm>
          <a:prstGeom prst="rect">
            <a:avLst/>
          </a:prstGeom>
        </p:spPr>
        <p:txBody>
          <a:bodyPr anchor="t" rtlCol="false" tIns="0" lIns="0" bIns="0" rIns="0">
            <a:spAutoFit/>
          </a:bodyPr>
          <a:lstStyle/>
          <a:p>
            <a:pPr>
              <a:lnSpc>
                <a:spcPts val="4550"/>
              </a:lnSpc>
              <a:spcBef>
                <a:spcPct val="0"/>
              </a:spcBef>
            </a:pPr>
            <a:r>
              <a:rPr lang="en-US" sz="3500">
                <a:solidFill>
                  <a:srgbClr val="003EA8"/>
                </a:solidFill>
                <a:latin typeface="Muli Bold"/>
              </a:rPr>
              <a:t>Bước 3: chọn unhide! và chọn đường dẫn để lưu</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203414">
            <a:off x="17813069" y="4798084"/>
            <a:ext cx="417336" cy="598331"/>
          </a:xfrm>
          <a:custGeom>
            <a:avLst/>
            <a:gdLst/>
            <a:ahLst/>
            <a:cxnLst/>
            <a:rect r="r" b="b" t="t" l="l"/>
            <a:pathLst>
              <a:path h="598331" w="417336">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584100" y="3447349"/>
            <a:ext cx="121908" cy="12190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grpSp>
        <p:nvGrpSpPr>
          <p:cNvPr name="Group 6" id="6"/>
          <p:cNvGrpSpPr/>
          <p:nvPr/>
        </p:nvGrpSpPr>
        <p:grpSpPr>
          <a:xfrm rot="0">
            <a:off x="11730779" y="8207561"/>
            <a:ext cx="121908" cy="1219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Freeform 8" id="8"/>
          <p:cNvSpPr/>
          <p:nvPr/>
        </p:nvSpPr>
        <p:spPr>
          <a:xfrm flipH="false" flipV="false" rot="0">
            <a:off x="-1120313" y="-439908"/>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203414">
            <a:off x="13164428" y="4795383"/>
            <a:ext cx="321948" cy="461574"/>
          </a:xfrm>
          <a:custGeom>
            <a:avLst/>
            <a:gdLst/>
            <a:ahLst/>
            <a:cxnLst/>
            <a:rect r="r" b="b" t="t" l="l"/>
            <a:pathLst>
              <a:path h="461574" w="321948">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278358">
            <a:off x="14861436" y="8642925"/>
            <a:ext cx="5868613" cy="1845945"/>
          </a:xfrm>
          <a:custGeom>
            <a:avLst/>
            <a:gdLst/>
            <a:ahLst/>
            <a:cxnLst/>
            <a:rect r="r" b="b" t="t" l="l"/>
            <a:pathLst>
              <a:path h="1845945" w="5868613">
                <a:moveTo>
                  <a:pt x="0" y="0"/>
                </a:moveTo>
                <a:lnTo>
                  <a:pt x="5868613" y="0"/>
                </a:lnTo>
                <a:lnTo>
                  <a:pt x="5868613" y="1845945"/>
                </a:lnTo>
                <a:lnTo>
                  <a:pt x="0" y="18459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868529" y="310122"/>
            <a:ext cx="12631213" cy="1015853"/>
            <a:chOff x="0" y="0"/>
            <a:chExt cx="6461530" cy="519662"/>
          </a:xfrm>
        </p:grpSpPr>
        <p:sp>
          <p:nvSpPr>
            <p:cNvPr name="Freeform 12" id="12"/>
            <p:cNvSpPr/>
            <p:nvPr/>
          </p:nvSpPr>
          <p:spPr>
            <a:xfrm flipH="false" flipV="false" rot="0">
              <a:off x="0" y="0"/>
              <a:ext cx="6461530" cy="519662"/>
            </a:xfrm>
            <a:custGeom>
              <a:avLst/>
              <a:gdLst/>
              <a:ahLst/>
              <a:cxnLst/>
              <a:rect r="r" b="b" t="t" l="l"/>
              <a:pathLst>
                <a:path h="519662" w="6461530">
                  <a:moveTo>
                    <a:pt x="0" y="0"/>
                  </a:moveTo>
                  <a:lnTo>
                    <a:pt x="6461530" y="0"/>
                  </a:lnTo>
                  <a:lnTo>
                    <a:pt x="6461530" y="519662"/>
                  </a:lnTo>
                  <a:lnTo>
                    <a:pt x="0" y="519662"/>
                  </a:lnTo>
                  <a:close/>
                </a:path>
              </a:pathLst>
            </a:custGeom>
            <a:solidFill>
              <a:srgbClr val="FFFFFF"/>
            </a:solidFill>
          </p:spPr>
        </p:sp>
      </p:grpSp>
      <p:sp>
        <p:nvSpPr>
          <p:cNvPr name="TextBox 13" id="13"/>
          <p:cNvSpPr txBox="true"/>
          <p:nvPr/>
        </p:nvSpPr>
        <p:spPr>
          <a:xfrm rot="0">
            <a:off x="868529" y="440250"/>
            <a:ext cx="12888121" cy="555625"/>
          </a:xfrm>
          <a:prstGeom prst="rect">
            <a:avLst/>
          </a:prstGeom>
        </p:spPr>
        <p:txBody>
          <a:bodyPr anchor="t" rtlCol="false" tIns="0" lIns="0" bIns="0" rIns="0">
            <a:spAutoFit/>
          </a:bodyPr>
          <a:lstStyle/>
          <a:p>
            <a:pPr>
              <a:lnSpc>
                <a:spcPts val="4550"/>
              </a:lnSpc>
              <a:spcBef>
                <a:spcPct val="0"/>
              </a:spcBef>
            </a:pPr>
            <a:r>
              <a:rPr lang="en-US" sz="3500">
                <a:solidFill>
                  <a:srgbClr val="003EA8"/>
                </a:solidFill>
                <a:latin typeface="Muli Bold"/>
              </a:rPr>
              <a:t>Sau khi đã xuất thành công và kiểm tra văn bản bí mật</a:t>
            </a:r>
          </a:p>
        </p:txBody>
      </p:sp>
      <p:sp>
        <p:nvSpPr>
          <p:cNvPr name="Freeform 14" id="14"/>
          <p:cNvSpPr/>
          <p:nvPr/>
        </p:nvSpPr>
        <p:spPr>
          <a:xfrm flipH="false" flipV="false" rot="0">
            <a:off x="576712" y="2141591"/>
            <a:ext cx="17219031" cy="2206571"/>
          </a:xfrm>
          <a:custGeom>
            <a:avLst/>
            <a:gdLst/>
            <a:ahLst/>
            <a:cxnLst/>
            <a:rect r="r" b="b" t="t" l="l"/>
            <a:pathLst>
              <a:path h="2206571" w="17219031">
                <a:moveTo>
                  <a:pt x="0" y="0"/>
                </a:moveTo>
                <a:lnTo>
                  <a:pt x="17219031" y="0"/>
                </a:lnTo>
                <a:lnTo>
                  <a:pt x="17219031" y="2206571"/>
                </a:lnTo>
                <a:lnTo>
                  <a:pt x="0" y="2206571"/>
                </a:lnTo>
                <a:lnTo>
                  <a:pt x="0" y="0"/>
                </a:lnTo>
                <a:close/>
              </a:path>
            </a:pathLst>
          </a:custGeom>
          <a:blipFill>
            <a:blip r:embed="rId9"/>
            <a:stretch>
              <a:fillRect l="0" t="-1569" r="0" b="0"/>
            </a:stretch>
          </a:blipFill>
        </p:spPr>
      </p:sp>
      <p:sp>
        <p:nvSpPr>
          <p:cNvPr name="TextBox 15" id="15"/>
          <p:cNvSpPr txBox="true"/>
          <p:nvPr/>
        </p:nvSpPr>
        <p:spPr>
          <a:xfrm rot="0">
            <a:off x="868529" y="4795793"/>
            <a:ext cx="13663503" cy="1971675"/>
          </a:xfrm>
          <a:prstGeom prst="rect">
            <a:avLst/>
          </a:prstGeom>
        </p:spPr>
        <p:txBody>
          <a:bodyPr anchor="t" rtlCol="false" tIns="0" lIns="0" bIns="0" rIns="0">
            <a:spAutoFit/>
          </a:bodyPr>
          <a:lstStyle/>
          <a:p>
            <a:pPr>
              <a:lnSpc>
                <a:spcPts val="3960"/>
              </a:lnSpc>
              <a:spcBef>
                <a:spcPct val="0"/>
              </a:spcBef>
            </a:pPr>
            <a:r>
              <a:rPr lang="en-US" sz="3300">
                <a:solidFill>
                  <a:srgbClr val="000000"/>
                </a:solidFill>
                <a:latin typeface="Muli Bold"/>
              </a:rPr>
              <a:t>-Đây là văn bản bí mật được mã hóa bằng blowfish, chúng ta giải mã để lấy được thông tin với </a:t>
            </a:r>
          </a:p>
          <a:p>
            <a:pPr>
              <a:lnSpc>
                <a:spcPts val="3960"/>
              </a:lnSpc>
              <a:spcBef>
                <a:spcPct val="0"/>
              </a:spcBef>
            </a:pPr>
            <a:r>
              <a:rPr lang="en-US" sz="3300">
                <a:solidFill>
                  <a:srgbClr val="000000"/>
                </a:solidFill>
                <a:latin typeface="Muli Bold"/>
              </a:rPr>
              <a:t>+Password: 123456@Aa</a:t>
            </a:r>
          </a:p>
          <a:p>
            <a:pPr>
              <a:lnSpc>
                <a:spcPts val="3960"/>
              </a:lnSpc>
              <a:spcBef>
                <a:spcPct val="0"/>
              </a:spcBef>
            </a:pPr>
            <a:r>
              <a:rPr lang="en-US" sz="3300">
                <a:solidFill>
                  <a:srgbClr val="000000"/>
                </a:solidFill>
                <a:latin typeface="Muli Bold"/>
              </a:rPr>
              <a:t>+IV: P@ssw0rd</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false" flipV="false" rot="0">
            <a:off x="-788105" y="6013170"/>
            <a:ext cx="4467721" cy="4984273"/>
          </a:xfrm>
          <a:custGeom>
            <a:avLst/>
            <a:gdLst/>
            <a:ahLst/>
            <a:cxnLst/>
            <a:rect r="r" b="b" t="t" l="l"/>
            <a:pathLst>
              <a:path h="4984273" w="4467721">
                <a:moveTo>
                  <a:pt x="0" y="0"/>
                </a:moveTo>
                <a:lnTo>
                  <a:pt x="4467721" y="0"/>
                </a:lnTo>
                <a:lnTo>
                  <a:pt x="4467721" y="4984273"/>
                </a:lnTo>
                <a:lnTo>
                  <a:pt x="0" y="49842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17834" y="389330"/>
            <a:ext cx="3927179" cy="1392364"/>
          </a:xfrm>
          <a:custGeom>
            <a:avLst/>
            <a:gdLst/>
            <a:ahLst/>
            <a:cxnLst/>
            <a:rect r="r" b="b" t="t" l="l"/>
            <a:pathLst>
              <a:path h="1392364" w="3927179">
                <a:moveTo>
                  <a:pt x="0" y="0"/>
                </a:moveTo>
                <a:lnTo>
                  <a:pt x="3927179" y="0"/>
                </a:lnTo>
                <a:lnTo>
                  <a:pt x="3927179" y="1392363"/>
                </a:lnTo>
                <a:lnTo>
                  <a:pt x="0" y="139236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343476">
            <a:off x="14826857" y="8505307"/>
            <a:ext cx="3927179" cy="1392364"/>
          </a:xfrm>
          <a:custGeom>
            <a:avLst/>
            <a:gdLst/>
            <a:ahLst/>
            <a:cxnLst/>
            <a:rect r="r" b="b" t="t" l="l"/>
            <a:pathLst>
              <a:path h="1392364" w="3927179">
                <a:moveTo>
                  <a:pt x="0" y="0"/>
                </a:moveTo>
                <a:lnTo>
                  <a:pt x="3927179" y="0"/>
                </a:lnTo>
                <a:lnTo>
                  <a:pt x="3927179" y="1392363"/>
                </a:lnTo>
                <a:lnTo>
                  <a:pt x="0" y="139236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994337" y="5619813"/>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p:nvPr/>
        </p:nvGrpSpPr>
        <p:grpSpPr>
          <a:xfrm rot="0">
            <a:off x="2611720" y="4156962"/>
            <a:ext cx="12687050" cy="2387313"/>
            <a:chOff x="0" y="0"/>
            <a:chExt cx="16916067" cy="3183083"/>
          </a:xfrm>
        </p:grpSpPr>
        <p:grpSp>
          <p:nvGrpSpPr>
            <p:cNvPr name="Group 8" id="8"/>
            <p:cNvGrpSpPr/>
            <p:nvPr/>
          </p:nvGrpSpPr>
          <p:grpSpPr>
            <a:xfrm rot="0">
              <a:off x="1354375" y="0"/>
              <a:ext cx="14482965" cy="3183083"/>
              <a:chOff x="0" y="0"/>
              <a:chExt cx="3185985" cy="700220"/>
            </a:xfrm>
          </p:grpSpPr>
          <p:sp>
            <p:nvSpPr>
              <p:cNvPr name="Freeform 9" id="9"/>
              <p:cNvSpPr/>
              <p:nvPr/>
            </p:nvSpPr>
            <p:spPr>
              <a:xfrm flipH="false" flipV="false" rot="0">
                <a:off x="0" y="0"/>
                <a:ext cx="3185985" cy="700219"/>
              </a:xfrm>
              <a:custGeom>
                <a:avLst/>
                <a:gdLst/>
                <a:ahLst/>
                <a:cxnLst/>
                <a:rect r="r" b="b" t="t" l="l"/>
                <a:pathLst>
                  <a:path h="700219" w="3185985">
                    <a:moveTo>
                      <a:pt x="0" y="0"/>
                    </a:moveTo>
                    <a:lnTo>
                      <a:pt x="3185985" y="0"/>
                    </a:lnTo>
                    <a:lnTo>
                      <a:pt x="3185985" y="700219"/>
                    </a:lnTo>
                    <a:lnTo>
                      <a:pt x="0" y="700219"/>
                    </a:lnTo>
                    <a:close/>
                  </a:path>
                </a:pathLst>
              </a:custGeom>
              <a:solidFill>
                <a:srgbClr val="FFFFFF"/>
              </a:solidFill>
            </p:spPr>
          </p:sp>
        </p:grpSp>
        <p:sp>
          <p:nvSpPr>
            <p:cNvPr name="TextBox 10" id="10"/>
            <p:cNvSpPr txBox="true"/>
            <p:nvPr/>
          </p:nvSpPr>
          <p:spPr>
            <a:xfrm rot="0">
              <a:off x="0" y="406632"/>
              <a:ext cx="16916067" cy="2320925"/>
            </a:xfrm>
            <a:prstGeom prst="rect">
              <a:avLst/>
            </a:prstGeom>
          </p:spPr>
          <p:txBody>
            <a:bodyPr anchor="t" rtlCol="false" tIns="0" lIns="0" bIns="0" rIns="0">
              <a:spAutoFit/>
            </a:bodyPr>
            <a:lstStyle/>
            <a:p>
              <a:pPr algn="ctr">
                <a:lnSpc>
                  <a:spcPts val="13432"/>
                </a:lnSpc>
              </a:pPr>
              <a:r>
                <a:rPr lang="en-US" sz="11193">
                  <a:solidFill>
                    <a:srgbClr val="003EA8"/>
                  </a:solidFill>
                  <a:latin typeface="Arimo Bold"/>
                </a:rPr>
                <a:t>THANK YOU</a:t>
              </a:r>
            </a:p>
          </p:txBody>
        </p:sp>
      </p:grpSp>
      <p:sp>
        <p:nvSpPr>
          <p:cNvPr name="Freeform 11" id="11"/>
          <p:cNvSpPr/>
          <p:nvPr/>
        </p:nvSpPr>
        <p:spPr>
          <a:xfrm flipH="false" flipV="false" rot="0">
            <a:off x="14277597" y="3763228"/>
            <a:ext cx="549260" cy="787469"/>
          </a:xfrm>
          <a:custGeom>
            <a:avLst/>
            <a:gdLst/>
            <a:ahLst/>
            <a:cxnLst/>
            <a:rect r="r" b="b" t="t" l="l"/>
            <a:pathLst>
              <a:path h="787469" w="549260">
                <a:moveTo>
                  <a:pt x="0" y="0"/>
                </a:moveTo>
                <a:lnTo>
                  <a:pt x="549260" y="0"/>
                </a:lnTo>
                <a:lnTo>
                  <a:pt x="549260" y="787469"/>
                </a:lnTo>
                <a:lnTo>
                  <a:pt x="0" y="78746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0">
            <a:off x="3679616" y="6013170"/>
            <a:ext cx="549260" cy="787469"/>
          </a:xfrm>
          <a:custGeom>
            <a:avLst/>
            <a:gdLst/>
            <a:ahLst/>
            <a:cxnLst/>
            <a:rect r="r" b="b" t="t" l="l"/>
            <a:pathLst>
              <a:path h="787469" w="549260">
                <a:moveTo>
                  <a:pt x="0" y="0"/>
                </a:moveTo>
                <a:lnTo>
                  <a:pt x="549260" y="0"/>
                </a:lnTo>
                <a:lnTo>
                  <a:pt x="549260" y="787469"/>
                </a:lnTo>
                <a:lnTo>
                  <a:pt x="0" y="78746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5883908" y="657204"/>
            <a:ext cx="6441230" cy="1906519"/>
            <a:chOff x="0" y="0"/>
            <a:chExt cx="2349778" cy="695503"/>
          </a:xfrm>
        </p:grpSpPr>
        <p:sp>
          <p:nvSpPr>
            <p:cNvPr name="Freeform 4" id="4"/>
            <p:cNvSpPr/>
            <p:nvPr/>
          </p:nvSpPr>
          <p:spPr>
            <a:xfrm flipH="false" flipV="false" rot="0">
              <a:off x="0" y="0"/>
              <a:ext cx="2349778" cy="695503"/>
            </a:xfrm>
            <a:custGeom>
              <a:avLst/>
              <a:gdLst/>
              <a:ahLst/>
              <a:cxnLst/>
              <a:rect r="r" b="b" t="t" l="l"/>
              <a:pathLst>
                <a:path h="695503" w="2349778">
                  <a:moveTo>
                    <a:pt x="0" y="0"/>
                  </a:moveTo>
                  <a:lnTo>
                    <a:pt x="2349778" y="0"/>
                  </a:lnTo>
                  <a:lnTo>
                    <a:pt x="2349778" y="695503"/>
                  </a:lnTo>
                  <a:lnTo>
                    <a:pt x="0" y="695503"/>
                  </a:lnTo>
                  <a:close/>
                </a:path>
              </a:pathLst>
            </a:custGeom>
            <a:solidFill>
              <a:srgbClr val="FFFFFF"/>
            </a:solidFill>
          </p:spPr>
        </p:sp>
      </p:grpSp>
      <p:grpSp>
        <p:nvGrpSpPr>
          <p:cNvPr name="Group 5" id="5"/>
          <p:cNvGrpSpPr/>
          <p:nvPr/>
        </p:nvGrpSpPr>
        <p:grpSpPr>
          <a:xfrm rot="0">
            <a:off x="2799715" y="2914053"/>
            <a:ext cx="12698750" cy="1589019"/>
            <a:chOff x="0" y="0"/>
            <a:chExt cx="4632539" cy="579678"/>
          </a:xfrm>
        </p:grpSpPr>
        <p:sp>
          <p:nvSpPr>
            <p:cNvPr name="Freeform 6" id="6"/>
            <p:cNvSpPr/>
            <p:nvPr/>
          </p:nvSpPr>
          <p:spPr>
            <a:xfrm flipH="false" flipV="false" rot="0">
              <a:off x="0" y="0"/>
              <a:ext cx="4632539" cy="579678"/>
            </a:xfrm>
            <a:custGeom>
              <a:avLst/>
              <a:gdLst/>
              <a:ahLst/>
              <a:cxnLst/>
              <a:rect r="r" b="b" t="t" l="l"/>
              <a:pathLst>
                <a:path h="579678" w="4632539">
                  <a:moveTo>
                    <a:pt x="0" y="0"/>
                  </a:moveTo>
                  <a:lnTo>
                    <a:pt x="4632539" y="0"/>
                  </a:lnTo>
                  <a:lnTo>
                    <a:pt x="4632539" y="579678"/>
                  </a:lnTo>
                  <a:lnTo>
                    <a:pt x="0" y="579678"/>
                  </a:lnTo>
                  <a:close/>
                </a:path>
              </a:pathLst>
            </a:custGeom>
            <a:solidFill>
              <a:srgbClr val="FFFFFF"/>
            </a:solidFill>
          </p:spPr>
        </p:sp>
      </p:grpSp>
      <p:grpSp>
        <p:nvGrpSpPr>
          <p:cNvPr name="Group 7" id="7"/>
          <p:cNvGrpSpPr/>
          <p:nvPr/>
        </p:nvGrpSpPr>
        <p:grpSpPr>
          <a:xfrm rot="0">
            <a:off x="2799715" y="4857358"/>
            <a:ext cx="6135557" cy="1589019"/>
            <a:chOff x="0" y="0"/>
            <a:chExt cx="2238268" cy="579678"/>
          </a:xfrm>
        </p:grpSpPr>
        <p:sp>
          <p:nvSpPr>
            <p:cNvPr name="Freeform 8" id="8"/>
            <p:cNvSpPr/>
            <p:nvPr/>
          </p:nvSpPr>
          <p:spPr>
            <a:xfrm flipH="false" flipV="false" rot="0">
              <a:off x="0" y="0"/>
              <a:ext cx="2238268" cy="579678"/>
            </a:xfrm>
            <a:custGeom>
              <a:avLst/>
              <a:gdLst/>
              <a:ahLst/>
              <a:cxnLst/>
              <a:rect r="r" b="b" t="t" l="l"/>
              <a:pathLst>
                <a:path h="579678" w="2238268">
                  <a:moveTo>
                    <a:pt x="0" y="0"/>
                  </a:moveTo>
                  <a:lnTo>
                    <a:pt x="2238268" y="0"/>
                  </a:lnTo>
                  <a:lnTo>
                    <a:pt x="2238268" y="579678"/>
                  </a:lnTo>
                  <a:lnTo>
                    <a:pt x="0" y="579678"/>
                  </a:lnTo>
                  <a:close/>
                </a:path>
              </a:pathLst>
            </a:custGeom>
            <a:solidFill>
              <a:srgbClr val="FFFFFF"/>
            </a:solidFill>
          </p:spPr>
        </p:sp>
      </p:grpSp>
      <p:grpSp>
        <p:nvGrpSpPr>
          <p:cNvPr name="Group 9" id="9"/>
          <p:cNvGrpSpPr/>
          <p:nvPr/>
        </p:nvGrpSpPr>
        <p:grpSpPr>
          <a:xfrm rot="0">
            <a:off x="2799715" y="6793991"/>
            <a:ext cx="4240921" cy="1589019"/>
            <a:chOff x="0" y="0"/>
            <a:chExt cx="1547099" cy="579678"/>
          </a:xfrm>
        </p:grpSpPr>
        <p:sp>
          <p:nvSpPr>
            <p:cNvPr name="Freeform 10" id="10"/>
            <p:cNvSpPr/>
            <p:nvPr/>
          </p:nvSpPr>
          <p:spPr>
            <a:xfrm flipH="false" flipV="false" rot="0">
              <a:off x="0" y="0"/>
              <a:ext cx="1547099" cy="579678"/>
            </a:xfrm>
            <a:custGeom>
              <a:avLst/>
              <a:gdLst/>
              <a:ahLst/>
              <a:cxnLst/>
              <a:rect r="r" b="b" t="t" l="l"/>
              <a:pathLst>
                <a:path h="579678" w="1547099">
                  <a:moveTo>
                    <a:pt x="0" y="0"/>
                  </a:moveTo>
                  <a:lnTo>
                    <a:pt x="1547099" y="0"/>
                  </a:lnTo>
                  <a:lnTo>
                    <a:pt x="1547099" y="579678"/>
                  </a:lnTo>
                  <a:lnTo>
                    <a:pt x="0" y="579678"/>
                  </a:lnTo>
                  <a:close/>
                </a:path>
              </a:pathLst>
            </a:custGeom>
            <a:solidFill>
              <a:srgbClr val="FFFFFF"/>
            </a:solidFill>
          </p:spPr>
        </p:sp>
      </p:grpSp>
      <p:grpSp>
        <p:nvGrpSpPr>
          <p:cNvPr name="Group 11" id="11"/>
          <p:cNvGrpSpPr/>
          <p:nvPr/>
        </p:nvGrpSpPr>
        <p:grpSpPr>
          <a:xfrm rot="0">
            <a:off x="905495" y="2914053"/>
            <a:ext cx="1903745" cy="1589019"/>
            <a:chOff x="0" y="0"/>
            <a:chExt cx="694491" cy="579678"/>
          </a:xfrm>
        </p:grpSpPr>
        <p:sp>
          <p:nvSpPr>
            <p:cNvPr name="Freeform 12" id="12"/>
            <p:cNvSpPr/>
            <p:nvPr/>
          </p:nvSpPr>
          <p:spPr>
            <a:xfrm flipH="false" flipV="false" rot="0">
              <a:off x="0" y="0"/>
              <a:ext cx="694491" cy="579678"/>
            </a:xfrm>
            <a:custGeom>
              <a:avLst/>
              <a:gdLst/>
              <a:ahLst/>
              <a:cxnLst/>
              <a:rect r="r" b="b" t="t" l="l"/>
              <a:pathLst>
                <a:path h="579678" w="694491">
                  <a:moveTo>
                    <a:pt x="0" y="0"/>
                  </a:moveTo>
                  <a:lnTo>
                    <a:pt x="694491" y="0"/>
                  </a:lnTo>
                  <a:lnTo>
                    <a:pt x="694491" y="579678"/>
                  </a:lnTo>
                  <a:lnTo>
                    <a:pt x="0" y="579678"/>
                  </a:lnTo>
                  <a:close/>
                </a:path>
              </a:pathLst>
            </a:custGeom>
            <a:solidFill>
              <a:srgbClr val="FFFFFF"/>
            </a:solidFill>
          </p:spPr>
        </p:sp>
      </p:grpSp>
      <p:grpSp>
        <p:nvGrpSpPr>
          <p:cNvPr name="Group 13" id="13"/>
          <p:cNvGrpSpPr/>
          <p:nvPr/>
        </p:nvGrpSpPr>
        <p:grpSpPr>
          <a:xfrm rot="0">
            <a:off x="905495" y="4857358"/>
            <a:ext cx="1903745" cy="1589019"/>
            <a:chOff x="0" y="0"/>
            <a:chExt cx="694491" cy="579678"/>
          </a:xfrm>
        </p:grpSpPr>
        <p:sp>
          <p:nvSpPr>
            <p:cNvPr name="Freeform 14" id="14"/>
            <p:cNvSpPr/>
            <p:nvPr/>
          </p:nvSpPr>
          <p:spPr>
            <a:xfrm flipH="false" flipV="false" rot="0">
              <a:off x="0" y="0"/>
              <a:ext cx="694491" cy="579678"/>
            </a:xfrm>
            <a:custGeom>
              <a:avLst/>
              <a:gdLst/>
              <a:ahLst/>
              <a:cxnLst/>
              <a:rect r="r" b="b" t="t" l="l"/>
              <a:pathLst>
                <a:path h="579678" w="694491">
                  <a:moveTo>
                    <a:pt x="0" y="0"/>
                  </a:moveTo>
                  <a:lnTo>
                    <a:pt x="694491" y="0"/>
                  </a:lnTo>
                  <a:lnTo>
                    <a:pt x="694491" y="579678"/>
                  </a:lnTo>
                  <a:lnTo>
                    <a:pt x="0" y="579678"/>
                  </a:lnTo>
                  <a:close/>
                </a:path>
              </a:pathLst>
            </a:custGeom>
            <a:solidFill>
              <a:srgbClr val="FFFFFF"/>
            </a:solidFill>
          </p:spPr>
        </p:sp>
      </p:grpSp>
      <p:grpSp>
        <p:nvGrpSpPr>
          <p:cNvPr name="Group 15" id="15"/>
          <p:cNvGrpSpPr/>
          <p:nvPr/>
        </p:nvGrpSpPr>
        <p:grpSpPr>
          <a:xfrm rot="0">
            <a:off x="905495" y="6793991"/>
            <a:ext cx="1903745" cy="1589019"/>
            <a:chOff x="0" y="0"/>
            <a:chExt cx="694491" cy="579678"/>
          </a:xfrm>
        </p:grpSpPr>
        <p:sp>
          <p:nvSpPr>
            <p:cNvPr name="Freeform 16" id="16"/>
            <p:cNvSpPr/>
            <p:nvPr/>
          </p:nvSpPr>
          <p:spPr>
            <a:xfrm flipH="false" flipV="false" rot="0">
              <a:off x="0" y="0"/>
              <a:ext cx="694491" cy="579678"/>
            </a:xfrm>
            <a:custGeom>
              <a:avLst/>
              <a:gdLst/>
              <a:ahLst/>
              <a:cxnLst/>
              <a:rect r="r" b="b" t="t" l="l"/>
              <a:pathLst>
                <a:path h="579678" w="694491">
                  <a:moveTo>
                    <a:pt x="0" y="0"/>
                  </a:moveTo>
                  <a:lnTo>
                    <a:pt x="694491" y="0"/>
                  </a:lnTo>
                  <a:lnTo>
                    <a:pt x="694491" y="579678"/>
                  </a:lnTo>
                  <a:lnTo>
                    <a:pt x="0" y="579678"/>
                  </a:lnTo>
                  <a:close/>
                </a:path>
              </a:pathLst>
            </a:custGeom>
            <a:solidFill>
              <a:srgbClr val="FFFFFF"/>
            </a:solidFill>
          </p:spPr>
        </p:sp>
      </p:grpSp>
      <p:sp>
        <p:nvSpPr>
          <p:cNvPr name="Freeform 17" id="17"/>
          <p:cNvSpPr/>
          <p:nvPr/>
        </p:nvSpPr>
        <p:spPr>
          <a:xfrm flipH="true" flipV="false" rot="0">
            <a:off x="14232334" y="3708562"/>
            <a:ext cx="4405713" cy="7525286"/>
          </a:xfrm>
          <a:custGeom>
            <a:avLst/>
            <a:gdLst/>
            <a:ahLst/>
            <a:cxnLst/>
            <a:rect r="r" b="b" t="t" l="l"/>
            <a:pathLst>
              <a:path h="7525286" w="4405713">
                <a:moveTo>
                  <a:pt x="4405713" y="0"/>
                </a:moveTo>
                <a:lnTo>
                  <a:pt x="0" y="0"/>
                </a:lnTo>
                <a:lnTo>
                  <a:pt x="0" y="7525287"/>
                </a:lnTo>
                <a:lnTo>
                  <a:pt x="4405713" y="7525287"/>
                </a:lnTo>
                <a:lnTo>
                  <a:pt x="4405713"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8" id="18"/>
          <p:cNvSpPr txBox="true"/>
          <p:nvPr/>
        </p:nvSpPr>
        <p:spPr>
          <a:xfrm rot="0">
            <a:off x="3752798" y="924664"/>
            <a:ext cx="10364949" cy="1371600"/>
          </a:xfrm>
          <a:prstGeom prst="rect">
            <a:avLst/>
          </a:prstGeom>
        </p:spPr>
        <p:txBody>
          <a:bodyPr anchor="t" rtlCol="false" tIns="0" lIns="0" bIns="0" rIns="0">
            <a:spAutoFit/>
          </a:bodyPr>
          <a:lstStyle/>
          <a:p>
            <a:pPr algn="ctr">
              <a:lnSpc>
                <a:spcPts val="10800"/>
              </a:lnSpc>
            </a:pPr>
            <a:r>
              <a:rPr lang="en-US" sz="9000">
                <a:solidFill>
                  <a:srgbClr val="003EA8"/>
                </a:solidFill>
                <a:latin typeface="Muli Bold"/>
              </a:rPr>
              <a:t>Mục Lục</a:t>
            </a:r>
          </a:p>
        </p:txBody>
      </p:sp>
      <p:sp>
        <p:nvSpPr>
          <p:cNvPr name="TextBox 19" id="19"/>
          <p:cNvSpPr txBox="true"/>
          <p:nvPr/>
        </p:nvSpPr>
        <p:spPr>
          <a:xfrm rot="0">
            <a:off x="3175419" y="2830706"/>
            <a:ext cx="10152508" cy="555625"/>
          </a:xfrm>
          <a:prstGeom prst="rect">
            <a:avLst/>
          </a:prstGeom>
        </p:spPr>
        <p:txBody>
          <a:bodyPr anchor="t" rtlCol="false" tIns="0" lIns="0" bIns="0" rIns="0">
            <a:spAutoFit/>
          </a:bodyPr>
          <a:lstStyle/>
          <a:p>
            <a:pPr>
              <a:lnSpc>
                <a:spcPts val="4550"/>
              </a:lnSpc>
            </a:pPr>
          </a:p>
        </p:txBody>
      </p:sp>
      <p:sp>
        <p:nvSpPr>
          <p:cNvPr name="TextBox 20" id="20"/>
          <p:cNvSpPr txBox="true"/>
          <p:nvPr/>
        </p:nvSpPr>
        <p:spPr>
          <a:xfrm rot="0">
            <a:off x="2710581" y="5246022"/>
            <a:ext cx="5625197" cy="626745"/>
          </a:xfrm>
          <a:prstGeom prst="rect">
            <a:avLst/>
          </a:prstGeom>
        </p:spPr>
        <p:txBody>
          <a:bodyPr anchor="t" rtlCol="false" tIns="0" lIns="0" bIns="0" rIns="0">
            <a:spAutoFit/>
          </a:bodyPr>
          <a:lstStyle/>
          <a:p>
            <a:pPr>
              <a:lnSpc>
                <a:spcPts val="5069"/>
              </a:lnSpc>
            </a:pPr>
            <a:r>
              <a:rPr lang="en-US" sz="3899">
                <a:solidFill>
                  <a:srgbClr val="003EA8"/>
                </a:solidFill>
                <a:latin typeface="Muli Ultra-Bold"/>
              </a:rPr>
              <a:t>E-LSB VÀ BLOWFISH</a:t>
            </a:r>
          </a:p>
        </p:txBody>
      </p:sp>
      <p:sp>
        <p:nvSpPr>
          <p:cNvPr name="TextBox 21" id="21"/>
          <p:cNvSpPr txBox="true"/>
          <p:nvPr/>
        </p:nvSpPr>
        <p:spPr>
          <a:xfrm rot="0">
            <a:off x="2710581" y="7323629"/>
            <a:ext cx="11537899" cy="626745"/>
          </a:xfrm>
          <a:prstGeom prst="rect">
            <a:avLst/>
          </a:prstGeom>
        </p:spPr>
        <p:txBody>
          <a:bodyPr anchor="t" rtlCol="false" tIns="0" lIns="0" bIns="0" rIns="0">
            <a:spAutoFit/>
          </a:bodyPr>
          <a:lstStyle/>
          <a:p>
            <a:pPr>
              <a:lnSpc>
                <a:spcPts val="5069"/>
              </a:lnSpc>
            </a:pPr>
            <a:r>
              <a:rPr lang="en-US" sz="3899">
                <a:solidFill>
                  <a:srgbClr val="003EA8"/>
                </a:solidFill>
                <a:latin typeface="Muli Ultra-Bold"/>
              </a:rPr>
              <a:t>THỰC NGHIỆM</a:t>
            </a:r>
          </a:p>
        </p:txBody>
      </p:sp>
      <p:sp>
        <p:nvSpPr>
          <p:cNvPr name="Freeform 22" id="22"/>
          <p:cNvSpPr/>
          <p:nvPr/>
        </p:nvSpPr>
        <p:spPr>
          <a:xfrm flipH="false" flipV="false" rot="0">
            <a:off x="-1276562" y="-156776"/>
            <a:ext cx="6732164" cy="1627960"/>
          </a:xfrm>
          <a:custGeom>
            <a:avLst/>
            <a:gdLst/>
            <a:ahLst/>
            <a:cxnLst/>
            <a:rect r="r" b="b" t="t" l="l"/>
            <a:pathLst>
              <a:path h="1627960" w="6732164">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3" id="23"/>
          <p:cNvSpPr/>
          <p:nvPr/>
        </p:nvSpPr>
        <p:spPr>
          <a:xfrm flipH="false" flipV="false" rot="0">
            <a:off x="463879" y="-156776"/>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4" id="24"/>
          <p:cNvSpPr/>
          <p:nvPr/>
        </p:nvSpPr>
        <p:spPr>
          <a:xfrm flipH="false" flipV="false" rot="0">
            <a:off x="14011526" y="8735435"/>
            <a:ext cx="441616" cy="633141"/>
          </a:xfrm>
          <a:custGeom>
            <a:avLst/>
            <a:gdLst/>
            <a:ahLst/>
            <a:cxnLst/>
            <a:rect r="r" b="b" t="t" l="l"/>
            <a:pathLst>
              <a:path h="633141" w="441616">
                <a:moveTo>
                  <a:pt x="0" y="0"/>
                </a:moveTo>
                <a:lnTo>
                  <a:pt x="441616" y="0"/>
                </a:lnTo>
                <a:lnTo>
                  <a:pt x="441616" y="633140"/>
                </a:lnTo>
                <a:lnTo>
                  <a:pt x="0" y="63314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5" id="25"/>
          <p:cNvSpPr txBox="true"/>
          <p:nvPr/>
        </p:nvSpPr>
        <p:spPr>
          <a:xfrm rot="0">
            <a:off x="905495" y="3004092"/>
            <a:ext cx="1903745" cy="1219200"/>
          </a:xfrm>
          <a:prstGeom prst="rect">
            <a:avLst/>
          </a:prstGeom>
        </p:spPr>
        <p:txBody>
          <a:bodyPr anchor="t" rtlCol="false" tIns="0" lIns="0" bIns="0" rIns="0">
            <a:spAutoFit/>
          </a:bodyPr>
          <a:lstStyle/>
          <a:p>
            <a:pPr algn="ctr">
              <a:lnSpc>
                <a:spcPts val="9750"/>
              </a:lnSpc>
              <a:spcBef>
                <a:spcPct val="0"/>
              </a:spcBef>
            </a:pPr>
            <a:r>
              <a:rPr lang="en-US" sz="7500">
                <a:solidFill>
                  <a:srgbClr val="003EA8"/>
                </a:solidFill>
                <a:latin typeface="Cabin Bold"/>
              </a:rPr>
              <a:t>1.</a:t>
            </a:r>
          </a:p>
        </p:txBody>
      </p:sp>
      <p:sp>
        <p:nvSpPr>
          <p:cNvPr name="TextBox 26" id="26"/>
          <p:cNvSpPr txBox="true"/>
          <p:nvPr/>
        </p:nvSpPr>
        <p:spPr>
          <a:xfrm rot="0">
            <a:off x="905495" y="5004167"/>
            <a:ext cx="1903745" cy="1219200"/>
          </a:xfrm>
          <a:prstGeom prst="rect">
            <a:avLst/>
          </a:prstGeom>
        </p:spPr>
        <p:txBody>
          <a:bodyPr anchor="t" rtlCol="false" tIns="0" lIns="0" bIns="0" rIns="0">
            <a:spAutoFit/>
          </a:bodyPr>
          <a:lstStyle/>
          <a:p>
            <a:pPr algn="ctr">
              <a:lnSpc>
                <a:spcPts val="9750"/>
              </a:lnSpc>
              <a:spcBef>
                <a:spcPct val="0"/>
              </a:spcBef>
            </a:pPr>
            <a:r>
              <a:rPr lang="en-US" sz="7500">
                <a:solidFill>
                  <a:srgbClr val="003EA8"/>
                </a:solidFill>
                <a:latin typeface="Cabin Bold"/>
              </a:rPr>
              <a:t>2.</a:t>
            </a:r>
          </a:p>
        </p:txBody>
      </p:sp>
      <p:sp>
        <p:nvSpPr>
          <p:cNvPr name="TextBox 27" id="27"/>
          <p:cNvSpPr txBox="true"/>
          <p:nvPr/>
        </p:nvSpPr>
        <p:spPr>
          <a:xfrm rot="0">
            <a:off x="895970" y="7008352"/>
            <a:ext cx="1903745" cy="1219200"/>
          </a:xfrm>
          <a:prstGeom prst="rect">
            <a:avLst/>
          </a:prstGeom>
        </p:spPr>
        <p:txBody>
          <a:bodyPr anchor="t" rtlCol="false" tIns="0" lIns="0" bIns="0" rIns="0">
            <a:spAutoFit/>
          </a:bodyPr>
          <a:lstStyle/>
          <a:p>
            <a:pPr algn="ctr">
              <a:lnSpc>
                <a:spcPts val="9750"/>
              </a:lnSpc>
              <a:spcBef>
                <a:spcPct val="0"/>
              </a:spcBef>
            </a:pPr>
            <a:r>
              <a:rPr lang="en-US" sz="7500">
                <a:solidFill>
                  <a:srgbClr val="003EA8"/>
                </a:solidFill>
                <a:latin typeface="Cabin Bold"/>
              </a:rPr>
              <a:t>3.</a:t>
            </a:r>
          </a:p>
        </p:txBody>
      </p:sp>
      <p:sp>
        <p:nvSpPr>
          <p:cNvPr name="TextBox 28" id="28"/>
          <p:cNvSpPr txBox="true"/>
          <p:nvPr/>
        </p:nvSpPr>
        <p:spPr>
          <a:xfrm rot="0">
            <a:off x="2710581" y="3087613"/>
            <a:ext cx="12787884" cy="1264920"/>
          </a:xfrm>
          <a:prstGeom prst="rect">
            <a:avLst/>
          </a:prstGeom>
        </p:spPr>
        <p:txBody>
          <a:bodyPr anchor="t" rtlCol="false" tIns="0" lIns="0" bIns="0" rIns="0">
            <a:spAutoFit/>
          </a:bodyPr>
          <a:lstStyle/>
          <a:p>
            <a:pPr>
              <a:lnSpc>
                <a:spcPts val="5069"/>
              </a:lnSpc>
            </a:pPr>
            <a:r>
              <a:rPr lang="en-US" sz="3899">
                <a:solidFill>
                  <a:srgbClr val="003EA8"/>
                </a:solidFill>
                <a:latin typeface="Muli Ultra-Bold"/>
              </a:rPr>
              <a:t>TỔNG QUAN VỀ BẢO MẬT DỮ LIỆU ĐÁM MÂY, MẬT MÃ VÀ MÃ HÓA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2350027" y="489802"/>
            <a:ext cx="13746742" cy="1907038"/>
            <a:chOff x="0" y="0"/>
            <a:chExt cx="5014849" cy="695693"/>
          </a:xfrm>
        </p:grpSpPr>
        <p:sp>
          <p:nvSpPr>
            <p:cNvPr name="Freeform 4" id="4"/>
            <p:cNvSpPr/>
            <p:nvPr/>
          </p:nvSpPr>
          <p:spPr>
            <a:xfrm flipH="false" flipV="false" rot="0">
              <a:off x="0" y="0"/>
              <a:ext cx="5014849" cy="695693"/>
            </a:xfrm>
            <a:custGeom>
              <a:avLst/>
              <a:gdLst/>
              <a:ahLst/>
              <a:cxnLst/>
              <a:rect r="r" b="b" t="t" l="l"/>
              <a:pathLst>
                <a:path h="695693" w="5014849">
                  <a:moveTo>
                    <a:pt x="0" y="0"/>
                  </a:moveTo>
                  <a:lnTo>
                    <a:pt x="5014849" y="0"/>
                  </a:lnTo>
                  <a:lnTo>
                    <a:pt x="5014849" y="695693"/>
                  </a:lnTo>
                  <a:lnTo>
                    <a:pt x="0" y="695693"/>
                  </a:lnTo>
                  <a:close/>
                </a:path>
              </a:pathLst>
            </a:custGeom>
            <a:solidFill>
              <a:srgbClr val="FFFFFF"/>
            </a:solidFill>
          </p:spPr>
        </p:sp>
      </p:grpSp>
      <p:grpSp>
        <p:nvGrpSpPr>
          <p:cNvPr name="Group 5" id="5"/>
          <p:cNvGrpSpPr/>
          <p:nvPr/>
        </p:nvGrpSpPr>
        <p:grpSpPr>
          <a:xfrm rot="0">
            <a:off x="420175" y="2625911"/>
            <a:ext cx="16896193" cy="6166255"/>
            <a:chOff x="0" y="0"/>
            <a:chExt cx="5996027" cy="2188246"/>
          </a:xfrm>
        </p:grpSpPr>
        <p:sp>
          <p:nvSpPr>
            <p:cNvPr name="Freeform 6" id="6"/>
            <p:cNvSpPr/>
            <p:nvPr/>
          </p:nvSpPr>
          <p:spPr>
            <a:xfrm flipH="false" flipV="false" rot="0">
              <a:off x="0" y="0"/>
              <a:ext cx="5996027" cy="2188246"/>
            </a:xfrm>
            <a:custGeom>
              <a:avLst/>
              <a:gdLst/>
              <a:ahLst/>
              <a:cxnLst/>
              <a:rect r="r" b="b" t="t" l="l"/>
              <a:pathLst>
                <a:path h="2188246" w="5996027">
                  <a:moveTo>
                    <a:pt x="0" y="0"/>
                  </a:moveTo>
                  <a:lnTo>
                    <a:pt x="5996027" y="0"/>
                  </a:lnTo>
                  <a:lnTo>
                    <a:pt x="5996027" y="2188246"/>
                  </a:lnTo>
                  <a:lnTo>
                    <a:pt x="0" y="2188246"/>
                  </a:lnTo>
                  <a:close/>
                </a:path>
              </a:pathLst>
            </a:custGeom>
            <a:solidFill>
              <a:srgbClr val="FFFFFF"/>
            </a:solidFill>
          </p:spPr>
        </p:sp>
      </p:grpSp>
      <p:grpSp>
        <p:nvGrpSpPr>
          <p:cNvPr name="Group 7" id="7"/>
          <p:cNvGrpSpPr/>
          <p:nvPr/>
        </p:nvGrpSpPr>
        <p:grpSpPr>
          <a:xfrm rot="0">
            <a:off x="1218703" y="2961042"/>
            <a:ext cx="16071805" cy="2365723"/>
            <a:chOff x="0" y="0"/>
            <a:chExt cx="21429073" cy="3154297"/>
          </a:xfrm>
        </p:grpSpPr>
        <p:sp>
          <p:nvSpPr>
            <p:cNvPr name="TextBox 8" id="8"/>
            <p:cNvSpPr txBox="true"/>
            <p:nvPr/>
          </p:nvSpPr>
          <p:spPr>
            <a:xfrm rot="0">
              <a:off x="0" y="0"/>
              <a:ext cx="21429073"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Giới thiệu chung</a:t>
              </a:r>
            </a:p>
          </p:txBody>
        </p:sp>
        <p:sp>
          <p:nvSpPr>
            <p:cNvPr name="TextBox 9" id="9"/>
            <p:cNvSpPr txBox="true"/>
            <p:nvPr/>
          </p:nvSpPr>
          <p:spPr>
            <a:xfrm rot="0">
              <a:off x="0" y="916027"/>
              <a:ext cx="21429073" cy="2247516"/>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Bảo mật dữ liệu đám mây là quá trình đảm bảo rằng dữ liệu được lưu trữ, xử lý và truyền tải trên các dịch vụ đám mây được bảo vệ khỏi sự truy cập trái phép, thay đổi không được ủy quyền hoặc mất mát. </a:t>
              </a:r>
            </a:p>
          </p:txBody>
        </p:sp>
      </p:grpSp>
      <p:sp>
        <p:nvSpPr>
          <p:cNvPr name="Freeform 10" id="10"/>
          <p:cNvSpPr/>
          <p:nvPr/>
        </p:nvSpPr>
        <p:spPr>
          <a:xfrm flipH="true" flipV="false" rot="0">
            <a:off x="15484919" y="8123782"/>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947585" y="8457034"/>
            <a:ext cx="4710337" cy="1670029"/>
          </a:xfrm>
          <a:custGeom>
            <a:avLst/>
            <a:gdLst/>
            <a:ahLst/>
            <a:cxnLst/>
            <a:rect r="r" b="b" t="t" l="l"/>
            <a:pathLst>
              <a:path h="1670029" w="4710337">
                <a:moveTo>
                  <a:pt x="0" y="0"/>
                </a:moveTo>
                <a:lnTo>
                  <a:pt x="4710337" y="0"/>
                </a:lnTo>
                <a:lnTo>
                  <a:pt x="4710337" y="1670028"/>
                </a:lnTo>
                <a:lnTo>
                  <a:pt x="0" y="16700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2350027" y="819428"/>
            <a:ext cx="13525532" cy="1338268"/>
          </a:xfrm>
          <a:prstGeom prst="rect">
            <a:avLst/>
          </a:prstGeom>
        </p:spPr>
        <p:txBody>
          <a:bodyPr anchor="t" rtlCol="false" tIns="0" lIns="0" bIns="0" rIns="0">
            <a:spAutoFit/>
          </a:bodyPr>
          <a:lstStyle/>
          <a:p>
            <a:pPr algn="ctr">
              <a:lnSpc>
                <a:spcPts val="5350"/>
              </a:lnSpc>
              <a:spcBef>
                <a:spcPct val="0"/>
              </a:spcBef>
            </a:pPr>
            <a:r>
              <a:rPr lang="en-US" sz="4115">
                <a:solidFill>
                  <a:srgbClr val="003EA8"/>
                </a:solidFill>
                <a:latin typeface="Muli Ultra-Bold"/>
              </a:rPr>
              <a:t>CHƯƠNG I: Tổng quan về bảo mật dữ liệu đám mây, mật mã và mã hóa</a:t>
            </a:r>
          </a:p>
        </p:txBody>
      </p:sp>
      <p:grpSp>
        <p:nvGrpSpPr>
          <p:cNvPr name="Group 14" id="14"/>
          <p:cNvGrpSpPr/>
          <p:nvPr/>
        </p:nvGrpSpPr>
        <p:grpSpPr>
          <a:xfrm rot="0">
            <a:off x="1187495" y="6126865"/>
            <a:ext cx="16071805" cy="2365723"/>
            <a:chOff x="0" y="0"/>
            <a:chExt cx="21429073" cy="3154297"/>
          </a:xfrm>
        </p:grpSpPr>
        <p:sp>
          <p:nvSpPr>
            <p:cNvPr name="TextBox 15" id="15"/>
            <p:cNvSpPr txBox="true"/>
            <p:nvPr/>
          </p:nvSpPr>
          <p:spPr>
            <a:xfrm rot="0">
              <a:off x="0" y="0"/>
              <a:ext cx="21429073"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Bảo mật dữ liệu đám mây</a:t>
              </a:r>
            </a:p>
          </p:txBody>
        </p:sp>
        <p:sp>
          <p:nvSpPr>
            <p:cNvPr name="TextBox 16" id="16"/>
            <p:cNvSpPr txBox="true"/>
            <p:nvPr/>
          </p:nvSpPr>
          <p:spPr>
            <a:xfrm rot="0">
              <a:off x="0" y="916027"/>
              <a:ext cx="21429073" cy="2247516"/>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Bảo mật đám mây, bao gồm một tập hợp các chính sách, kiểm soát, thủ tục và công nghệ hoạt động cùng nhau để bảo vệ các hệ thống, dữ liệu và cơ sở hạ tầng dựa trên đám mây</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4229916" y="1383830"/>
            <a:ext cx="10217824" cy="2177786"/>
            <a:chOff x="0" y="0"/>
            <a:chExt cx="5997128" cy="1278204"/>
          </a:xfrm>
        </p:grpSpPr>
        <p:sp>
          <p:nvSpPr>
            <p:cNvPr name="Freeform 4" id="4"/>
            <p:cNvSpPr/>
            <p:nvPr/>
          </p:nvSpPr>
          <p:spPr>
            <a:xfrm flipH="false" flipV="false" rot="0">
              <a:off x="0" y="0"/>
              <a:ext cx="5997129" cy="1278204"/>
            </a:xfrm>
            <a:custGeom>
              <a:avLst/>
              <a:gdLst/>
              <a:ahLst/>
              <a:cxnLst/>
              <a:rect r="r" b="b" t="t" l="l"/>
              <a:pathLst>
                <a:path h="1278204" w="5997129">
                  <a:moveTo>
                    <a:pt x="0" y="0"/>
                  </a:moveTo>
                  <a:lnTo>
                    <a:pt x="5997129" y="0"/>
                  </a:lnTo>
                  <a:lnTo>
                    <a:pt x="5997129" y="1278204"/>
                  </a:lnTo>
                  <a:lnTo>
                    <a:pt x="0" y="1278204"/>
                  </a:lnTo>
                  <a:close/>
                </a:path>
              </a:pathLst>
            </a:custGeom>
            <a:solidFill>
              <a:srgbClr val="FFFFFF"/>
            </a:solidFill>
          </p:spPr>
        </p:sp>
      </p:grpSp>
      <p:graphicFrame>
        <p:nvGraphicFramePr>
          <p:cNvPr name="Table 5" id="5"/>
          <p:cNvGraphicFramePr>
            <a:graphicFrameLocks noGrp="true"/>
          </p:cNvGraphicFramePr>
          <p:nvPr/>
        </p:nvGraphicFramePr>
        <p:xfrm>
          <a:off x="1028700" y="4534121"/>
          <a:ext cx="16316170" cy="3827593"/>
        </p:xfrm>
        <a:graphic>
          <a:graphicData uri="http://schemas.openxmlformats.org/drawingml/2006/table">
            <a:tbl>
              <a:tblPr/>
              <a:tblGrid>
                <a:gridCol w="8129277"/>
                <a:gridCol w="8186893"/>
              </a:tblGrid>
              <a:tr h="1962036">
                <a:tc>
                  <a:txBody>
                    <a:bodyPr anchor="t" rtlCol="false"/>
                    <a:lstStyle/>
                    <a:p>
                      <a:pPr algn="ctr">
                        <a:lnSpc>
                          <a:spcPts val="4899"/>
                        </a:lnSpc>
                        <a:defRPr/>
                      </a:pPr>
                      <a:r>
                        <a:rPr lang="en-US" sz="3499">
                          <a:solidFill>
                            <a:srgbClr val="000000"/>
                          </a:solidFill>
                          <a:latin typeface="Cabin Bold"/>
                        </a:rPr>
                        <a:t>Bảo mật tập trung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19050">
                      <a:solidFill>
                        <a:srgbClr val="CCCCCC"/>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CCCCCC"/>
                      </a:solidFill>
                      <a:prstDash val="solid"/>
                      <a:round/>
                      <a:headEnd type="none" w="med" len="med"/>
                      <a:tailEnd type="none" w="med" len="med"/>
                    </a:lnB>
                    <a:solidFill>
                      <a:srgbClr val="FFFFFF"/>
                    </a:solidFill>
                  </a:tcPr>
                </a:tc>
                <a:tc>
                  <a:txBody>
                    <a:bodyPr anchor="t" rtlCol="false"/>
                    <a:lstStyle/>
                    <a:p>
                      <a:pPr algn="ctr">
                        <a:lnSpc>
                          <a:spcPts val="4899"/>
                        </a:lnSpc>
                        <a:defRPr/>
                      </a:pPr>
                      <a:r>
                        <a:rPr lang="en-US" sz="3499">
                          <a:solidFill>
                            <a:srgbClr val="000000"/>
                          </a:solidFill>
                          <a:latin typeface="Cabin Bold"/>
                        </a:rPr>
                        <a:t>Giảm chi phí</a:t>
                      </a:r>
                      <a:endParaRPr lang="en-US" sz="1100"/>
                    </a:p>
                  </a:txBody>
                  <a:tcPr marL="190500" marR="190500" marT="190500" marB="190500" anchor="ctr">
                    <a:lnL cmpd="sng" algn="ctr" cap="flat" w="19050">
                      <a:solidFill>
                        <a:srgbClr val="CCCCCC"/>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CCCCCC"/>
                      </a:solidFill>
                      <a:prstDash val="solid"/>
                      <a:round/>
                      <a:headEnd type="none" w="med" len="med"/>
                      <a:tailEnd type="none" w="med" len="med"/>
                    </a:lnB>
                    <a:solidFill>
                      <a:srgbClr val="FFFFFF"/>
                    </a:solidFill>
                  </a:tcPr>
                </a:tc>
              </a:tr>
              <a:tr h="1865557">
                <a:tc>
                  <a:txBody>
                    <a:bodyPr anchor="t" rtlCol="false"/>
                    <a:lstStyle/>
                    <a:p>
                      <a:pPr algn="ctr">
                        <a:lnSpc>
                          <a:spcPts val="4899"/>
                        </a:lnSpc>
                        <a:defRPr/>
                      </a:pPr>
                      <a:r>
                        <a:rPr lang="en-US" sz="3499">
                          <a:solidFill>
                            <a:srgbClr val="000000"/>
                          </a:solidFill>
                          <a:latin typeface="Cabin Bold"/>
                        </a:rPr>
                        <a:t>Giảm quản trị</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19050">
                      <a:solidFill>
                        <a:srgbClr val="CCCCCC"/>
                      </a:solidFill>
                      <a:prstDash val="solid"/>
                      <a:round/>
                      <a:headEnd type="none" w="med" len="med"/>
                      <a:tailEnd type="none" w="med" len="med"/>
                    </a:lnR>
                    <a:lnT cmpd="sng" algn="ctr" cap="flat" w="19050">
                      <a:solidFill>
                        <a:srgbClr val="CCCCCC"/>
                      </a:solidFill>
                      <a:prstDash val="solid"/>
                      <a:round/>
                      <a:headEnd type="none" w="med" len="med"/>
                      <a:tailEnd type="none" w="med" len="med"/>
                    </a:lnT>
                    <a:lnB cmpd="sng" algn="ctr" cap="flat" w="19050">
                      <a:solidFill>
                        <a:srgbClr val="CCCCCC"/>
                      </a:solidFill>
                      <a:prstDash val="solid"/>
                      <a:round/>
                      <a:headEnd type="none" w="med" len="med"/>
                      <a:tailEnd type="none" w="med" len="med"/>
                    </a:lnB>
                    <a:solidFill>
                      <a:srgbClr val="FFFFFF"/>
                    </a:solidFill>
                  </a:tcPr>
                </a:tc>
                <a:tc>
                  <a:txBody>
                    <a:bodyPr anchor="t" rtlCol="false"/>
                    <a:lstStyle/>
                    <a:p>
                      <a:pPr algn="ctr">
                        <a:lnSpc>
                          <a:spcPts val="4900"/>
                        </a:lnSpc>
                        <a:defRPr/>
                      </a:pPr>
                      <a:r>
                        <a:rPr lang="en-US" sz="3500">
                          <a:solidFill>
                            <a:srgbClr val="000000"/>
                          </a:solidFill>
                          <a:latin typeface="Cabin Bold"/>
                        </a:rPr>
                        <a:t>Độ tin cậy cao</a:t>
                      </a:r>
                      <a:endParaRPr lang="en-US" sz="1100"/>
                    </a:p>
                  </a:txBody>
                  <a:tcPr marL="190500" marR="190500" marT="190500" marB="190500" anchor="ctr">
                    <a:lnL cmpd="sng" algn="ctr" cap="flat" w="19050">
                      <a:solidFill>
                        <a:srgbClr val="CCCCCC"/>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CCCCCC"/>
                      </a:solidFill>
                      <a:prstDash val="solid"/>
                      <a:round/>
                      <a:headEnd type="none" w="med" len="med"/>
                      <a:tailEnd type="none" w="med" len="med"/>
                    </a:lnT>
                    <a:lnB cmpd="sng" algn="ctr" cap="flat" w="19050">
                      <a:solidFill>
                        <a:srgbClr val="CCCCCC"/>
                      </a:solidFill>
                      <a:prstDash val="solid"/>
                      <a:round/>
                      <a:headEnd type="none" w="med" len="med"/>
                      <a:tailEnd type="none" w="med" len="med"/>
                    </a:lnB>
                    <a:solidFill>
                      <a:srgbClr val="FFFFFF"/>
                    </a:solidFill>
                  </a:tcPr>
                </a:tc>
              </a:tr>
            </a:tbl>
          </a:graphicData>
        </a:graphic>
      </p:graphicFrame>
      <p:sp>
        <p:nvSpPr>
          <p:cNvPr name="Freeform 6" id="6"/>
          <p:cNvSpPr/>
          <p:nvPr/>
        </p:nvSpPr>
        <p:spPr>
          <a:xfrm flipH="false" flipV="false" rot="0">
            <a:off x="12276562" y="8900640"/>
            <a:ext cx="7147788" cy="1728465"/>
          </a:xfrm>
          <a:custGeom>
            <a:avLst/>
            <a:gdLst/>
            <a:ahLst/>
            <a:cxnLst/>
            <a:rect r="r" b="b" t="t" l="l"/>
            <a:pathLst>
              <a:path h="1728465" w="7147788">
                <a:moveTo>
                  <a:pt x="0" y="0"/>
                </a:moveTo>
                <a:lnTo>
                  <a:pt x="7147787" y="0"/>
                </a:lnTo>
                <a:lnTo>
                  <a:pt x="7147787" y="1728465"/>
                </a:lnTo>
                <a:lnTo>
                  <a:pt x="0" y="172846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1396037" y="8942224"/>
            <a:ext cx="573798" cy="822649"/>
          </a:xfrm>
          <a:custGeom>
            <a:avLst/>
            <a:gdLst/>
            <a:ahLst/>
            <a:cxnLst/>
            <a:rect r="r" b="b" t="t" l="l"/>
            <a:pathLst>
              <a:path h="822649" w="573798">
                <a:moveTo>
                  <a:pt x="0" y="0"/>
                </a:moveTo>
                <a:lnTo>
                  <a:pt x="573798" y="0"/>
                </a:lnTo>
                <a:lnTo>
                  <a:pt x="573798" y="822649"/>
                </a:lnTo>
                <a:lnTo>
                  <a:pt x="0" y="82264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3318882" y="-411324"/>
            <a:ext cx="573798" cy="822649"/>
          </a:xfrm>
          <a:custGeom>
            <a:avLst/>
            <a:gdLst/>
            <a:ahLst/>
            <a:cxnLst/>
            <a:rect r="r" b="b" t="t" l="l"/>
            <a:pathLst>
              <a:path h="822649" w="573798">
                <a:moveTo>
                  <a:pt x="0" y="0"/>
                </a:moveTo>
                <a:lnTo>
                  <a:pt x="573798" y="0"/>
                </a:lnTo>
                <a:lnTo>
                  <a:pt x="573798" y="822648"/>
                </a:lnTo>
                <a:lnTo>
                  <a:pt x="0" y="82264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608297" y="158885"/>
            <a:ext cx="3927179" cy="1392364"/>
          </a:xfrm>
          <a:custGeom>
            <a:avLst/>
            <a:gdLst/>
            <a:ahLst/>
            <a:cxnLst/>
            <a:rect r="r" b="b" t="t" l="l"/>
            <a:pathLst>
              <a:path h="1392364" w="3927179">
                <a:moveTo>
                  <a:pt x="0" y="0"/>
                </a:moveTo>
                <a:lnTo>
                  <a:pt x="3927179" y="0"/>
                </a:lnTo>
                <a:lnTo>
                  <a:pt x="3927179" y="1392363"/>
                </a:lnTo>
                <a:lnTo>
                  <a:pt x="0" y="139236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761236" y="2115023"/>
            <a:ext cx="17155184" cy="1162050"/>
          </a:xfrm>
          <a:prstGeom prst="rect">
            <a:avLst/>
          </a:prstGeom>
        </p:spPr>
        <p:txBody>
          <a:bodyPr anchor="t" rtlCol="false" tIns="0" lIns="0" bIns="0" rIns="0">
            <a:spAutoFit/>
          </a:bodyPr>
          <a:lstStyle/>
          <a:p>
            <a:pPr algn="ctr">
              <a:lnSpc>
                <a:spcPts val="4598"/>
              </a:lnSpc>
            </a:pPr>
            <a:r>
              <a:rPr lang="en-US" sz="3832">
                <a:solidFill>
                  <a:srgbClr val="003EA8"/>
                </a:solidFill>
                <a:latin typeface="Muli Bold"/>
              </a:rPr>
              <a:t>Bảo mật đám mây mang lại nhiều lợi ích:</a:t>
            </a:r>
          </a:p>
          <a:p>
            <a:pPr algn="ctr">
              <a:lnSpc>
                <a:spcPts val="459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363107" y="1223665"/>
            <a:ext cx="16896193" cy="7233369"/>
            <a:chOff x="0" y="0"/>
            <a:chExt cx="5996027" cy="2566938"/>
          </a:xfrm>
        </p:grpSpPr>
        <p:sp>
          <p:nvSpPr>
            <p:cNvPr name="Freeform 4" id="4"/>
            <p:cNvSpPr/>
            <p:nvPr/>
          </p:nvSpPr>
          <p:spPr>
            <a:xfrm flipH="false" flipV="false" rot="0">
              <a:off x="0" y="0"/>
              <a:ext cx="5996027" cy="2566938"/>
            </a:xfrm>
            <a:custGeom>
              <a:avLst/>
              <a:gdLst/>
              <a:ahLst/>
              <a:cxnLst/>
              <a:rect r="r" b="b" t="t" l="l"/>
              <a:pathLst>
                <a:path h="2566938" w="5996027">
                  <a:moveTo>
                    <a:pt x="0" y="0"/>
                  </a:moveTo>
                  <a:lnTo>
                    <a:pt x="5996027" y="0"/>
                  </a:lnTo>
                  <a:lnTo>
                    <a:pt x="5996027" y="2566938"/>
                  </a:lnTo>
                  <a:lnTo>
                    <a:pt x="0" y="2566938"/>
                  </a:lnTo>
                  <a:close/>
                </a:path>
              </a:pathLst>
            </a:custGeom>
            <a:solidFill>
              <a:srgbClr val="FFFFFF"/>
            </a:solidFill>
          </p:spPr>
        </p:sp>
      </p:grpSp>
      <p:grpSp>
        <p:nvGrpSpPr>
          <p:cNvPr name="Group 5" id="5"/>
          <p:cNvGrpSpPr/>
          <p:nvPr/>
        </p:nvGrpSpPr>
        <p:grpSpPr>
          <a:xfrm rot="0">
            <a:off x="1028700" y="1558796"/>
            <a:ext cx="16204740" cy="6839447"/>
            <a:chOff x="0" y="0"/>
            <a:chExt cx="21606320" cy="9119263"/>
          </a:xfrm>
        </p:grpSpPr>
        <p:sp>
          <p:nvSpPr>
            <p:cNvPr name="TextBox 6" id="6"/>
            <p:cNvSpPr txBox="true"/>
            <p:nvPr/>
          </p:nvSpPr>
          <p:spPr>
            <a:xfrm rot="0">
              <a:off x="0" y="0"/>
              <a:ext cx="21606320" cy="800100"/>
            </a:xfrm>
            <a:prstGeom prst="rect">
              <a:avLst/>
            </a:prstGeom>
          </p:spPr>
          <p:txBody>
            <a:bodyPr anchor="t" rtlCol="false" tIns="0" lIns="0" bIns="0" rIns="0">
              <a:spAutoFit/>
            </a:bodyPr>
            <a:lstStyle/>
            <a:p>
              <a:pPr>
                <a:lnSpc>
                  <a:spcPts val="4799"/>
                </a:lnSpc>
              </a:pPr>
              <a:r>
                <a:rPr lang="en-US" sz="3999">
                  <a:solidFill>
                    <a:srgbClr val="003EA8"/>
                  </a:solidFill>
                  <a:latin typeface="Muli Bold"/>
                </a:rPr>
                <a:t>Mật mã và mã hóa</a:t>
              </a:r>
            </a:p>
          </p:txBody>
        </p:sp>
        <p:sp>
          <p:nvSpPr>
            <p:cNvPr name="TextBox 7" id="7"/>
            <p:cNvSpPr txBox="true"/>
            <p:nvPr/>
          </p:nvSpPr>
          <p:spPr>
            <a:xfrm rot="0">
              <a:off x="0" y="916027"/>
              <a:ext cx="21606320" cy="8212482"/>
            </a:xfrm>
            <a:prstGeom prst="rect">
              <a:avLst/>
            </a:prstGeom>
          </p:spPr>
          <p:txBody>
            <a:bodyPr anchor="t" rtlCol="false" tIns="0" lIns="0" bIns="0" rIns="0">
              <a:spAutoFit/>
            </a:bodyPr>
            <a:lstStyle/>
            <a:p>
              <a:pPr marL="744513" indent="-372257" lvl="1">
                <a:lnSpc>
                  <a:spcPts val="4482"/>
                </a:lnSpc>
                <a:buFont typeface="Arial"/>
                <a:buChar char="•"/>
              </a:pPr>
              <a:r>
                <a:rPr lang="en-US" sz="3448">
                  <a:solidFill>
                    <a:srgbClr val="000000"/>
                  </a:solidFill>
                  <a:latin typeface="Cabin"/>
                </a:rPr>
                <a:t>Mật mã hóa là phương pháp bảo vệ thông tin thông qua việc sử dụng các thuật toán mã hóa, hàm băm và chữ ký. Thông tin có thể ở trạng thái đang được lưu trữ (chẳng hạn như tệp trên ổ cứng), đang được truyền (chẳng hạn như hoạt động giao tiếp điện tử qua lại giữa hai hoặc nhiều bên) hoặc đang được sử dụng </a:t>
              </a:r>
            </a:p>
            <a:p>
              <a:pPr marL="744513" indent="-372257" lvl="1">
                <a:lnSpc>
                  <a:spcPts val="4482"/>
                </a:lnSpc>
                <a:buFont typeface="Arial"/>
                <a:buChar char="•"/>
              </a:pPr>
              <a:r>
                <a:rPr lang="en-US" sz="3448">
                  <a:solidFill>
                    <a:srgbClr val="000000"/>
                  </a:solidFill>
                  <a:latin typeface="Cabin"/>
                </a:rPr>
                <a:t>Mã hóa có 4 mục tiêu chính </a:t>
              </a:r>
            </a:p>
            <a:p>
              <a:pPr marL="744513" indent="-372257" lvl="1">
                <a:lnSpc>
                  <a:spcPts val="4482"/>
                </a:lnSpc>
                <a:buAutoNum type="arabicPeriod" startAt="1"/>
              </a:pPr>
              <a:r>
                <a:rPr lang="en-US" sz="3448">
                  <a:solidFill>
                    <a:srgbClr val="000000"/>
                  </a:solidFill>
                  <a:latin typeface="Cabin"/>
                </a:rPr>
                <a:t>  </a:t>
              </a:r>
              <a:r>
                <a:rPr lang="en-US" sz="3448">
                  <a:solidFill>
                    <a:srgbClr val="000000"/>
                  </a:solidFill>
                  <a:latin typeface="Cabin Bold"/>
                </a:rPr>
                <a:t>Bảo mật</a:t>
              </a:r>
              <a:r>
                <a:rPr lang="en-US" sz="3448">
                  <a:solidFill>
                    <a:srgbClr val="000000"/>
                  </a:solidFill>
                  <a:latin typeface="Cabin"/>
                </a:rPr>
                <a:t>: Chỉ cung cấp thông tin cho người dùng được ủy quyền.</a:t>
              </a:r>
            </a:p>
            <a:p>
              <a:pPr marL="744513" indent="-372257" lvl="1">
                <a:lnSpc>
                  <a:spcPts val="4482"/>
                </a:lnSpc>
                <a:buAutoNum type="arabicPeriod" startAt="1"/>
              </a:pPr>
              <a:r>
                <a:rPr lang="en-US" sz="3448">
                  <a:solidFill>
                    <a:srgbClr val="000000"/>
                  </a:solidFill>
                  <a:latin typeface="Cabin"/>
                </a:rPr>
                <a:t>  </a:t>
              </a:r>
              <a:r>
                <a:rPr lang="en-US" sz="3448">
                  <a:solidFill>
                    <a:srgbClr val="000000"/>
                  </a:solidFill>
                  <a:latin typeface="Cabin Bold"/>
                </a:rPr>
                <a:t>Tính toàn vẹn:</a:t>
              </a:r>
              <a:r>
                <a:rPr lang="en-US" sz="3448">
                  <a:solidFill>
                    <a:srgbClr val="000000"/>
                  </a:solidFill>
                  <a:latin typeface="Cabin"/>
                </a:rPr>
                <a:t> Đảm bảo rằng thông tin không bị khai thác.</a:t>
              </a:r>
            </a:p>
            <a:p>
              <a:pPr marL="744513" indent="-372257" lvl="1">
                <a:lnSpc>
                  <a:spcPts val="4482"/>
                </a:lnSpc>
                <a:buAutoNum type="arabicPeriod" startAt="1"/>
              </a:pPr>
              <a:r>
                <a:rPr lang="en-US" sz="3448">
                  <a:solidFill>
                    <a:srgbClr val="000000"/>
                  </a:solidFill>
                  <a:latin typeface="Cabin"/>
                </a:rPr>
                <a:t>  </a:t>
              </a:r>
              <a:r>
                <a:rPr lang="en-US" sz="3448">
                  <a:solidFill>
                    <a:srgbClr val="000000"/>
                  </a:solidFill>
                  <a:latin typeface="Cabin Bold"/>
                </a:rPr>
                <a:t>Xác thực:</a:t>
              </a:r>
              <a:r>
                <a:rPr lang="en-US" sz="3448">
                  <a:solidFill>
                    <a:srgbClr val="000000"/>
                  </a:solidFill>
                  <a:latin typeface="Cabin"/>
                </a:rPr>
                <a:t> Xác nhận tính xác thực của thông tin hoặc danh tính người dùng.</a:t>
              </a:r>
            </a:p>
            <a:p>
              <a:pPr marL="744513" indent="-372257" lvl="1">
                <a:lnSpc>
                  <a:spcPts val="4482"/>
                </a:lnSpc>
                <a:buAutoNum type="arabicPeriod" startAt="1"/>
              </a:pPr>
              <a:r>
                <a:rPr lang="en-US" sz="3448">
                  <a:solidFill>
                    <a:srgbClr val="000000"/>
                  </a:solidFill>
                  <a:latin typeface="Cabin"/>
                </a:rPr>
                <a:t>  </a:t>
              </a:r>
              <a:r>
                <a:rPr lang="en-US" sz="3448">
                  <a:solidFill>
                    <a:srgbClr val="000000"/>
                  </a:solidFill>
                  <a:latin typeface="Cabin Bold"/>
                </a:rPr>
                <a:t>Chống thoái thác:</a:t>
              </a:r>
              <a:r>
                <a:rPr lang="en-US" sz="3448">
                  <a:solidFill>
                    <a:srgbClr val="000000"/>
                  </a:solidFill>
                  <a:latin typeface="Cabin"/>
                </a:rPr>
                <a:t> Ngăn người dùng phủ nhận các cam kết hoặc hành động trước đó.</a:t>
              </a:r>
            </a:p>
            <a:p>
              <a:pPr>
                <a:lnSpc>
                  <a:spcPts val="4482"/>
                </a:lnSpc>
              </a:pPr>
            </a:p>
          </p:txBody>
        </p:sp>
      </p:grpSp>
      <p:sp>
        <p:nvSpPr>
          <p:cNvPr name="Freeform 8" id="8"/>
          <p:cNvSpPr/>
          <p:nvPr/>
        </p:nvSpPr>
        <p:spPr>
          <a:xfrm flipH="true" flipV="false" rot="0">
            <a:off x="15484919" y="8123782"/>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947585" y="8457034"/>
            <a:ext cx="4710337" cy="1670029"/>
          </a:xfrm>
          <a:custGeom>
            <a:avLst/>
            <a:gdLst/>
            <a:ahLst/>
            <a:cxnLst/>
            <a:rect r="r" b="b" t="t" l="l"/>
            <a:pathLst>
              <a:path h="1670029" w="4710337">
                <a:moveTo>
                  <a:pt x="0" y="0"/>
                </a:moveTo>
                <a:lnTo>
                  <a:pt x="4710337" y="0"/>
                </a:lnTo>
                <a:lnTo>
                  <a:pt x="4710337" y="1670028"/>
                </a:lnTo>
                <a:lnTo>
                  <a:pt x="0" y="16700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1028700" y="2882098"/>
            <a:ext cx="14544518" cy="6773913"/>
            <a:chOff x="0" y="0"/>
            <a:chExt cx="5305879" cy="2471142"/>
          </a:xfrm>
        </p:grpSpPr>
        <p:sp>
          <p:nvSpPr>
            <p:cNvPr name="Freeform 4" id="4"/>
            <p:cNvSpPr/>
            <p:nvPr/>
          </p:nvSpPr>
          <p:spPr>
            <a:xfrm flipH="false" flipV="false" rot="0">
              <a:off x="0" y="0"/>
              <a:ext cx="5305880" cy="2471142"/>
            </a:xfrm>
            <a:custGeom>
              <a:avLst/>
              <a:gdLst/>
              <a:ahLst/>
              <a:cxnLst/>
              <a:rect r="r" b="b" t="t" l="l"/>
              <a:pathLst>
                <a:path h="2471142" w="5305880">
                  <a:moveTo>
                    <a:pt x="0" y="0"/>
                  </a:moveTo>
                  <a:lnTo>
                    <a:pt x="5305880" y="0"/>
                  </a:lnTo>
                  <a:lnTo>
                    <a:pt x="5305880" y="2471142"/>
                  </a:lnTo>
                  <a:lnTo>
                    <a:pt x="0" y="2471142"/>
                  </a:lnTo>
                  <a:close/>
                </a:path>
              </a:pathLst>
            </a:custGeom>
            <a:solidFill>
              <a:srgbClr val="FFFFFF"/>
            </a:solidFill>
          </p:spPr>
        </p:sp>
      </p:grpSp>
      <p:grpSp>
        <p:nvGrpSpPr>
          <p:cNvPr name="Group 5" id="5"/>
          <p:cNvGrpSpPr/>
          <p:nvPr/>
        </p:nvGrpSpPr>
        <p:grpSpPr>
          <a:xfrm rot="0">
            <a:off x="1219294" y="657204"/>
            <a:ext cx="15795020" cy="1907038"/>
            <a:chOff x="0" y="0"/>
            <a:chExt cx="5762066" cy="695693"/>
          </a:xfrm>
        </p:grpSpPr>
        <p:sp>
          <p:nvSpPr>
            <p:cNvPr name="Freeform 6" id="6"/>
            <p:cNvSpPr/>
            <p:nvPr/>
          </p:nvSpPr>
          <p:spPr>
            <a:xfrm flipH="false" flipV="false" rot="0">
              <a:off x="0" y="0"/>
              <a:ext cx="5762066" cy="695693"/>
            </a:xfrm>
            <a:custGeom>
              <a:avLst/>
              <a:gdLst/>
              <a:ahLst/>
              <a:cxnLst/>
              <a:rect r="r" b="b" t="t" l="l"/>
              <a:pathLst>
                <a:path h="695693" w="5762066">
                  <a:moveTo>
                    <a:pt x="0" y="0"/>
                  </a:moveTo>
                  <a:lnTo>
                    <a:pt x="5762066" y="0"/>
                  </a:lnTo>
                  <a:lnTo>
                    <a:pt x="5762066" y="695693"/>
                  </a:lnTo>
                  <a:lnTo>
                    <a:pt x="0" y="695693"/>
                  </a:lnTo>
                  <a:close/>
                </a:path>
              </a:pathLst>
            </a:custGeom>
            <a:solidFill>
              <a:srgbClr val="FFFFFF"/>
            </a:solidFill>
          </p:spPr>
        </p:sp>
      </p:grpSp>
      <p:sp>
        <p:nvSpPr>
          <p:cNvPr name="Freeform 7" id="7"/>
          <p:cNvSpPr/>
          <p:nvPr/>
        </p:nvSpPr>
        <p:spPr>
          <a:xfrm flipH="false" flipV="false" rot="-278358">
            <a:off x="-1432939" y="-269558"/>
            <a:ext cx="5304464" cy="1668495"/>
          </a:xfrm>
          <a:custGeom>
            <a:avLst/>
            <a:gdLst/>
            <a:ahLst/>
            <a:cxnLst/>
            <a:rect r="r" b="b" t="t" l="l"/>
            <a:pathLst>
              <a:path h="1668495" w="5304464">
                <a:moveTo>
                  <a:pt x="0" y="0"/>
                </a:moveTo>
                <a:lnTo>
                  <a:pt x="5304465" y="0"/>
                </a:lnTo>
                <a:lnTo>
                  <a:pt x="5304465"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3821430" y="6055702"/>
            <a:ext cx="4791997" cy="4775719"/>
            <a:chOff x="0" y="0"/>
            <a:chExt cx="6389330" cy="6367625"/>
          </a:xfrm>
        </p:grpSpPr>
        <p:sp>
          <p:nvSpPr>
            <p:cNvPr name="Freeform 9" id="9"/>
            <p:cNvSpPr/>
            <p:nvPr/>
          </p:nvSpPr>
          <p:spPr>
            <a:xfrm flipH="false" flipV="false" rot="0">
              <a:off x="0" y="338421"/>
              <a:ext cx="6389330" cy="6029204"/>
            </a:xfrm>
            <a:custGeom>
              <a:avLst/>
              <a:gdLst/>
              <a:ahLst/>
              <a:cxnLst/>
              <a:rect r="r" b="b" t="t" l="l"/>
              <a:pathLst>
                <a:path h="6029204" w="6389330">
                  <a:moveTo>
                    <a:pt x="0" y="0"/>
                  </a:moveTo>
                  <a:lnTo>
                    <a:pt x="6389330" y="0"/>
                  </a:lnTo>
                  <a:lnTo>
                    <a:pt x="6389330" y="6029204"/>
                  </a:lnTo>
                  <a:lnTo>
                    <a:pt x="0" y="60292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203414">
              <a:off x="1228888" y="24588"/>
              <a:ext cx="868401" cy="1245020"/>
            </a:xfrm>
            <a:custGeom>
              <a:avLst/>
              <a:gdLst/>
              <a:ahLst/>
              <a:cxnLst/>
              <a:rect r="r" b="b" t="t" l="l"/>
              <a:pathLst>
                <a:path h="1245020" w="868401">
                  <a:moveTo>
                    <a:pt x="0" y="0"/>
                  </a:moveTo>
                  <a:lnTo>
                    <a:pt x="868401" y="0"/>
                  </a:lnTo>
                  <a:lnTo>
                    <a:pt x="868401" y="1245019"/>
                  </a:lnTo>
                  <a:lnTo>
                    <a:pt x="0" y="12450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11" id="11"/>
          <p:cNvSpPr txBox="true"/>
          <p:nvPr/>
        </p:nvSpPr>
        <p:spPr>
          <a:xfrm rot="0">
            <a:off x="1547911" y="1271973"/>
            <a:ext cx="15137785" cy="1181100"/>
          </a:xfrm>
          <a:prstGeom prst="rect">
            <a:avLst/>
          </a:prstGeom>
        </p:spPr>
        <p:txBody>
          <a:bodyPr anchor="t" rtlCol="false" tIns="0" lIns="0" bIns="0" rIns="0">
            <a:spAutoFit/>
          </a:bodyPr>
          <a:lstStyle/>
          <a:p>
            <a:pPr algn="ctr">
              <a:lnSpc>
                <a:spcPts val="4680"/>
              </a:lnSpc>
            </a:pPr>
            <a:r>
              <a:rPr lang="en-US" sz="3900">
                <a:solidFill>
                  <a:srgbClr val="000000"/>
                </a:solidFill>
                <a:latin typeface="Muli Bold"/>
              </a:rPr>
              <a:t>Liên kết giữa bảo mật dữ liệu đám mây, mật mã và mã hóa</a:t>
            </a:r>
          </a:p>
          <a:p>
            <a:pPr algn="ctr" marL="0" indent="0" lvl="0">
              <a:lnSpc>
                <a:spcPts val="4680"/>
              </a:lnSpc>
              <a:spcBef>
                <a:spcPct val="0"/>
              </a:spcBef>
            </a:pPr>
          </a:p>
        </p:txBody>
      </p:sp>
      <p:sp>
        <p:nvSpPr>
          <p:cNvPr name="TextBox 12" id="12"/>
          <p:cNvSpPr txBox="true"/>
          <p:nvPr/>
        </p:nvSpPr>
        <p:spPr>
          <a:xfrm rot="0">
            <a:off x="2417079" y="5047650"/>
            <a:ext cx="11630991" cy="2076451"/>
          </a:xfrm>
          <a:prstGeom prst="rect">
            <a:avLst/>
          </a:prstGeom>
        </p:spPr>
        <p:txBody>
          <a:bodyPr anchor="t" rtlCol="false" tIns="0" lIns="0" bIns="0" rIns="0">
            <a:spAutoFit/>
          </a:bodyPr>
          <a:lstStyle/>
          <a:p>
            <a:pPr>
              <a:lnSpc>
                <a:spcPts val="4199"/>
              </a:lnSpc>
            </a:pPr>
            <a:r>
              <a:rPr lang="en-US" sz="2999">
                <a:solidFill>
                  <a:srgbClr val="000000"/>
                </a:solidFill>
                <a:latin typeface="Cabin"/>
              </a:rPr>
              <a:t>Quản lý khóa mật mã: Hệ thống quản lý khóa mật mã cung cấp các cơ chế để tạo, quản lý và phân phối các khóa mật mã được sử dụng cho việc mã hóa và giải mã dữ liệu trên đám mây.</a:t>
            </a:r>
          </a:p>
          <a:p>
            <a:pPr>
              <a:lnSpc>
                <a:spcPts val="4199"/>
              </a:lnSpc>
            </a:pPr>
          </a:p>
        </p:txBody>
      </p:sp>
      <p:sp>
        <p:nvSpPr>
          <p:cNvPr name="TextBox 13" id="13"/>
          <p:cNvSpPr txBox="true"/>
          <p:nvPr/>
        </p:nvSpPr>
        <p:spPr>
          <a:xfrm rot="0">
            <a:off x="2523253" y="7001462"/>
            <a:ext cx="11418641" cy="2600326"/>
          </a:xfrm>
          <a:prstGeom prst="rect">
            <a:avLst/>
          </a:prstGeom>
        </p:spPr>
        <p:txBody>
          <a:bodyPr anchor="t" rtlCol="false" tIns="0" lIns="0" bIns="0" rIns="0">
            <a:spAutoFit/>
          </a:bodyPr>
          <a:lstStyle/>
          <a:p>
            <a:pPr>
              <a:lnSpc>
                <a:spcPts val="4199"/>
              </a:lnSpc>
            </a:pPr>
            <a:r>
              <a:rPr lang="en-US" sz="2999">
                <a:solidFill>
                  <a:srgbClr val="000000"/>
                </a:solidFill>
                <a:latin typeface="Cabin"/>
              </a:rPr>
              <a:t>Xác thực và phân quyền dựa trên mật </a:t>
            </a:r>
            <a:r>
              <a:rPr lang="en-US" sz="2999">
                <a:solidFill>
                  <a:srgbClr val="000000"/>
                </a:solidFill>
                <a:latin typeface="Cabin"/>
              </a:rPr>
              <a:t>mã: Hệ thống này sử dụng các phương thức mật mã hóa để đảm bảo rằng chỉ những người dùng được ủy quyền mới có thể truy cập vào dữ liệu đám mây và thực hiện các hoạt động nhất định.</a:t>
            </a:r>
          </a:p>
          <a:p>
            <a:pPr>
              <a:lnSpc>
                <a:spcPts val="4199"/>
              </a:lnSpc>
            </a:pPr>
          </a:p>
        </p:txBody>
      </p:sp>
      <p:sp>
        <p:nvSpPr>
          <p:cNvPr name="TextBox 14" id="14"/>
          <p:cNvSpPr txBox="true"/>
          <p:nvPr/>
        </p:nvSpPr>
        <p:spPr>
          <a:xfrm rot="0">
            <a:off x="2421841" y="3028350"/>
            <a:ext cx="13151377" cy="1552576"/>
          </a:xfrm>
          <a:prstGeom prst="rect">
            <a:avLst/>
          </a:prstGeom>
        </p:spPr>
        <p:txBody>
          <a:bodyPr anchor="t" rtlCol="false" tIns="0" lIns="0" bIns="0" rIns="0">
            <a:spAutoFit/>
          </a:bodyPr>
          <a:lstStyle/>
          <a:p>
            <a:pPr>
              <a:lnSpc>
                <a:spcPts val="4199"/>
              </a:lnSpc>
            </a:pPr>
            <a:r>
              <a:rPr lang="en-US" sz="2999">
                <a:solidFill>
                  <a:srgbClr val="000000"/>
                </a:solidFill>
                <a:latin typeface="Cabin"/>
              </a:rPr>
              <a:t>Mật mã hóa dữ liệu trước khi lưu trữ trên đám </a:t>
            </a:r>
            <a:r>
              <a:rPr lang="en-US" sz="2999">
                <a:solidFill>
                  <a:srgbClr val="000000"/>
                </a:solidFill>
                <a:latin typeface="Cabin"/>
              </a:rPr>
              <a:t>mây: là một biện pháp bảo mật phổ biến để  đảm bảo rằng dữ liệu chỉ có thể được truy cập bởi những người được ủy quyền</a:t>
            </a:r>
          </a:p>
        </p:txBody>
      </p:sp>
      <p:sp>
        <p:nvSpPr>
          <p:cNvPr name="TextBox 15" id="15"/>
          <p:cNvSpPr txBox="true"/>
          <p:nvPr/>
        </p:nvSpPr>
        <p:spPr>
          <a:xfrm rot="0">
            <a:off x="1547911" y="2882098"/>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1.</a:t>
            </a:r>
          </a:p>
        </p:txBody>
      </p:sp>
      <p:sp>
        <p:nvSpPr>
          <p:cNvPr name="TextBox 16" id="16"/>
          <p:cNvSpPr txBox="true"/>
          <p:nvPr/>
        </p:nvSpPr>
        <p:spPr>
          <a:xfrm rot="0">
            <a:off x="1547911" y="4977598"/>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2.</a:t>
            </a:r>
          </a:p>
        </p:txBody>
      </p:sp>
      <p:sp>
        <p:nvSpPr>
          <p:cNvPr name="TextBox 17" id="17"/>
          <p:cNvSpPr txBox="true"/>
          <p:nvPr/>
        </p:nvSpPr>
        <p:spPr>
          <a:xfrm rot="0">
            <a:off x="1547911" y="6864476"/>
            <a:ext cx="766091" cy="828675"/>
          </a:xfrm>
          <a:prstGeom prst="rect">
            <a:avLst/>
          </a:prstGeom>
        </p:spPr>
        <p:txBody>
          <a:bodyPr anchor="t" rtlCol="false" tIns="0" lIns="0" bIns="0" rIns="0">
            <a:spAutoFit/>
          </a:bodyPr>
          <a:lstStyle/>
          <a:p>
            <a:pPr algn="ctr" marL="0" indent="0" lvl="0">
              <a:lnSpc>
                <a:spcPts val="6599"/>
              </a:lnSpc>
              <a:spcBef>
                <a:spcPct val="0"/>
              </a:spcBef>
            </a:pPr>
            <a:r>
              <a:rPr lang="en-US" sz="5499">
                <a:solidFill>
                  <a:srgbClr val="003EA8"/>
                </a:solidFill>
                <a:latin typeface="Muli Bold"/>
              </a:rPr>
              <a:t>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sp>
        <p:nvSpPr>
          <p:cNvPr name="Freeform 3" id="3"/>
          <p:cNvSpPr/>
          <p:nvPr/>
        </p:nvSpPr>
        <p:spPr>
          <a:xfrm flipH="true" flipV="false" rot="0">
            <a:off x="14966547" y="81208"/>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763221" y="489802"/>
            <a:ext cx="8869609" cy="1488501"/>
            <a:chOff x="0" y="0"/>
            <a:chExt cx="4145459" cy="695693"/>
          </a:xfrm>
        </p:grpSpPr>
        <p:sp>
          <p:nvSpPr>
            <p:cNvPr name="Freeform 5" id="5"/>
            <p:cNvSpPr/>
            <p:nvPr/>
          </p:nvSpPr>
          <p:spPr>
            <a:xfrm flipH="false" flipV="false" rot="0">
              <a:off x="0" y="0"/>
              <a:ext cx="4145459" cy="695693"/>
            </a:xfrm>
            <a:custGeom>
              <a:avLst/>
              <a:gdLst/>
              <a:ahLst/>
              <a:cxnLst/>
              <a:rect r="r" b="b" t="t" l="l"/>
              <a:pathLst>
                <a:path h="695693" w="4145459">
                  <a:moveTo>
                    <a:pt x="0" y="0"/>
                  </a:moveTo>
                  <a:lnTo>
                    <a:pt x="4145459" y="0"/>
                  </a:lnTo>
                  <a:lnTo>
                    <a:pt x="4145459" y="695693"/>
                  </a:lnTo>
                  <a:lnTo>
                    <a:pt x="0" y="695693"/>
                  </a:lnTo>
                  <a:close/>
                </a:path>
              </a:pathLst>
            </a:custGeom>
            <a:solidFill>
              <a:srgbClr val="FFFFFF"/>
            </a:solidFill>
          </p:spPr>
        </p:sp>
      </p:grpSp>
      <p:sp>
        <p:nvSpPr>
          <p:cNvPr name="Freeform 6" id="6"/>
          <p:cNvSpPr/>
          <p:nvPr/>
        </p:nvSpPr>
        <p:spPr>
          <a:xfrm flipH="false" flipV="false" rot="-1455141">
            <a:off x="-1713270" y="8849267"/>
            <a:ext cx="4585506" cy="1625770"/>
          </a:xfrm>
          <a:custGeom>
            <a:avLst/>
            <a:gdLst/>
            <a:ahLst/>
            <a:cxnLst/>
            <a:rect r="r" b="b" t="t" l="l"/>
            <a:pathLst>
              <a:path h="1625770" w="4585506">
                <a:moveTo>
                  <a:pt x="0" y="0"/>
                </a:moveTo>
                <a:lnTo>
                  <a:pt x="4585506" y="0"/>
                </a:lnTo>
                <a:lnTo>
                  <a:pt x="4585506" y="1625770"/>
                </a:lnTo>
                <a:lnTo>
                  <a:pt x="0" y="16257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579483" y="3033421"/>
            <a:ext cx="17127578" cy="3675681"/>
            <a:chOff x="0" y="0"/>
            <a:chExt cx="5996027" cy="1286783"/>
          </a:xfrm>
        </p:grpSpPr>
        <p:sp>
          <p:nvSpPr>
            <p:cNvPr name="Freeform 8" id="8"/>
            <p:cNvSpPr/>
            <p:nvPr/>
          </p:nvSpPr>
          <p:spPr>
            <a:xfrm flipH="false" flipV="false" rot="0">
              <a:off x="0" y="0"/>
              <a:ext cx="5996027" cy="1286783"/>
            </a:xfrm>
            <a:custGeom>
              <a:avLst/>
              <a:gdLst/>
              <a:ahLst/>
              <a:cxnLst/>
              <a:rect r="r" b="b" t="t" l="l"/>
              <a:pathLst>
                <a:path h="1286783" w="5996027">
                  <a:moveTo>
                    <a:pt x="0" y="0"/>
                  </a:moveTo>
                  <a:lnTo>
                    <a:pt x="5996027" y="0"/>
                  </a:lnTo>
                  <a:lnTo>
                    <a:pt x="5996027" y="1286783"/>
                  </a:lnTo>
                  <a:lnTo>
                    <a:pt x="0" y="1286783"/>
                  </a:lnTo>
                  <a:close/>
                </a:path>
              </a:pathLst>
            </a:custGeom>
            <a:solidFill>
              <a:srgbClr val="FFFFFF"/>
            </a:solidFill>
          </p:spPr>
        </p:sp>
      </p:grpSp>
      <p:grpSp>
        <p:nvGrpSpPr>
          <p:cNvPr name="Group 9" id="9"/>
          <p:cNvGrpSpPr/>
          <p:nvPr/>
        </p:nvGrpSpPr>
        <p:grpSpPr>
          <a:xfrm rot="0">
            <a:off x="1176461" y="3371299"/>
            <a:ext cx="16530600" cy="2575032"/>
            <a:chOff x="0" y="0"/>
            <a:chExt cx="22040799" cy="3433376"/>
          </a:xfrm>
        </p:grpSpPr>
        <p:sp>
          <p:nvSpPr>
            <p:cNvPr name="TextBox 10" id="10"/>
            <p:cNvSpPr txBox="true"/>
            <p:nvPr/>
          </p:nvSpPr>
          <p:spPr>
            <a:xfrm rot="0">
              <a:off x="0" y="0"/>
              <a:ext cx="22040799" cy="782953"/>
            </a:xfrm>
            <a:prstGeom prst="rect">
              <a:avLst/>
            </a:prstGeom>
          </p:spPr>
          <p:txBody>
            <a:bodyPr anchor="t" rtlCol="false" tIns="0" lIns="0" bIns="0" rIns="0">
              <a:spAutoFit/>
            </a:bodyPr>
            <a:lstStyle/>
            <a:p>
              <a:pPr>
                <a:lnSpc>
                  <a:spcPts val="4697"/>
                </a:lnSpc>
              </a:pPr>
              <a:r>
                <a:rPr lang="en-US" sz="3914">
                  <a:solidFill>
                    <a:srgbClr val="003EA8"/>
                  </a:solidFill>
                  <a:latin typeface="Muli Bold"/>
                </a:rPr>
                <a:t>Kỹ thuật mã hóa E-LSB </a:t>
              </a:r>
            </a:p>
          </p:txBody>
        </p:sp>
        <p:sp>
          <p:nvSpPr>
            <p:cNvPr name="TextBox 11" id="11"/>
            <p:cNvSpPr txBox="true"/>
            <p:nvPr/>
          </p:nvSpPr>
          <p:spPr>
            <a:xfrm rot="0">
              <a:off x="0" y="877395"/>
              <a:ext cx="22040799" cy="2563851"/>
            </a:xfrm>
            <a:prstGeom prst="rect">
              <a:avLst/>
            </a:prstGeom>
          </p:spPr>
          <p:txBody>
            <a:bodyPr anchor="t" rtlCol="false" tIns="0" lIns="0" bIns="0" rIns="0">
              <a:spAutoFit/>
            </a:bodyPr>
            <a:lstStyle/>
            <a:p>
              <a:pPr marL="633819" indent="-316910" lvl="1">
                <a:lnSpc>
                  <a:spcPts val="3816"/>
                </a:lnSpc>
                <a:buFont typeface="Arial"/>
                <a:buChar char="•"/>
              </a:pPr>
              <a:r>
                <a:rPr lang="en-US" sz="2935">
                  <a:solidFill>
                    <a:srgbClr val="000000"/>
                  </a:solidFill>
                  <a:latin typeface="Cabin"/>
                </a:rPr>
                <a:t>Là một phương pháp trong việc ẩn tin vào hình ảnh số. Ý tưởng cơ bản là thay đổi bit ít quan trọng nhất của các giá trị pixel trong hình ảnh mục tiêu để lưu trữ thông tin ẩn.</a:t>
              </a:r>
            </a:p>
            <a:p>
              <a:pPr marL="633819" indent="-316910" lvl="1">
                <a:lnSpc>
                  <a:spcPts val="3816"/>
                </a:lnSpc>
                <a:buFont typeface="Arial"/>
                <a:buChar char="•"/>
              </a:pPr>
              <a:r>
                <a:rPr lang="en-US" sz="2935">
                  <a:solidFill>
                    <a:srgbClr val="000000"/>
                  </a:solidFill>
                  <a:latin typeface="Cabin"/>
                </a:rPr>
                <a:t>Thuật toán E-LSB (Enhanced Least Significant Bit) là một biến thể của thuật toán LSB được cải tiến để tăng cường tính bí mật và chống phát hiện.</a:t>
              </a:r>
            </a:p>
          </p:txBody>
        </p:sp>
      </p:grpSp>
      <p:sp>
        <p:nvSpPr>
          <p:cNvPr name="Freeform 12" id="12"/>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2571179" y="855946"/>
            <a:ext cx="13145642" cy="1301750"/>
          </a:xfrm>
          <a:prstGeom prst="rect">
            <a:avLst/>
          </a:prstGeom>
        </p:spPr>
        <p:txBody>
          <a:bodyPr anchor="t" rtlCol="false" tIns="0" lIns="0" bIns="0" rIns="0">
            <a:spAutoFit/>
          </a:bodyPr>
          <a:lstStyle/>
          <a:p>
            <a:pPr algn="ctr">
              <a:lnSpc>
                <a:spcPts val="5199"/>
              </a:lnSpc>
            </a:pPr>
            <a:r>
              <a:rPr lang="en-US" sz="3999">
                <a:solidFill>
                  <a:srgbClr val="003EA8"/>
                </a:solidFill>
                <a:latin typeface="Muli Ultra-Bold"/>
              </a:rPr>
              <a:t>CHƯƠNG II:  E-LSB và Blowfish</a:t>
            </a:r>
          </a:p>
          <a:p>
            <a:pPr algn="ctr">
              <a:lnSpc>
                <a:spcPts val="519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354" r="-1468" b="-56033"/>
            </a:stretch>
          </a:blipFill>
        </p:spPr>
      </p:sp>
      <p:grpSp>
        <p:nvGrpSpPr>
          <p:cNvPr name="Group 3" id="3"/>
          <p:cNvGrpSpPr/>
          <p:nvPr/>
        </p:nvGrpSpPr>
        <p:grpSpPr>
          <a:xfrm rot="0">
            <a:off x="6519561" y="657204"/>
            <a:ext cx="5230422" cy="1907038"/>
            <a:chOff x="0" y="0"/>
            <a:chExt cx="1908072" cy="695693"/>
          </a:xfrm>
        </p:grpSpPr>
        <p:sp>
          <p:nvSpPr>
            <p:cNvPr name="Freeform 4" id="4"/>
            <p:cNvSpPr/>
            <p:nvPr/>
          </p:nvSpPr>
          <p:spPr>
            <a:xfrm flipH="false" flipV="false" rot="0">
              <a:off x="0" y="0"/>
              <a:ext cx="1908072" cy="695693"/>
            </a:xfrm>
            <a:custGeom>
              <a:avLst/>
              <a:gdLst/>
              <a:ahLst/>
              <a:cxnLst/>
              <a:rect r="r" b="b" t="t" l="l"/>
              <a:pathLst>
                <a:path h="695693" w="1908072">
                  <a:moveTo>
                    <a:pt x="0" y="0"/>
                  </a:moveTo>
                  <a:lnTo>
                    <a:pt x="1908072" y="0"/>
                  </a:lnTo>
                  <a:lnTo>
                    <a:pt x="1908072" y="695693"/>
                  </a:lnTo>
                  <a:lnTo>
                    <a:pt x="0" y="695693"/>
                  </a:lnTo>
                  <a:close/>
                </a:path>
              </a:pathLst>
            </a:custGeom>
            <a:solidFill>
              <a:srgbClr val="FFFFFF"/>
            </a:solidFill>
          </p:spPr>
        </p:sp>
      </p:grpSp>
      <p:sp>
        <p:nvSpPr>
          <p:cNvPr name="Freeform 5" id="5"/>
          <p:cNvSpPr/>
          <p:nvPr/>
        </p:nvSpPr>
        <p:spPr>
          <a:xfrm flipH="false" flipV="false" rot="0">
            <a:off x="-1782425" y="8123782"/>
            <a:ext cx="4585506" cy="1625770"/>
          </a:xfrm>
          <a:custGeom>
            <a:avLst/>
            <a:gdLst/>
            <a:ahLst/>
            <a:cxnLst/>
            <a:rect r="r" b="b" t="t" l="l"/>
            <a:pathLst>
              <a:path h="1625770" w="4585506">
                <a:moveTo>
                  <a:pt x="0" y="0"/>
                </a:moveTo>
                <a:lnTo>
                  <a:pt x="4585506" y="0"/>
                </a:lnTo>
                <a:lnTo>
                  <a:pt x="4585506" y="1625770"/>
                </a:lnTo>
                <a:lnTo>
                  <a:pt x="0" y="16257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028700" y="3167752"/>
            <a:ext cx="16436355" cy="5768915"/>
            <a:chOff x="0" y="0"/>
            <a:chExt cx="5996027" cy="2104516"/>
          </a:xfrm>
        </p:grpSpPr>
        <p:sp>
          <p:nvSpPr>
            <p:cNvPr name="Freeform 7" id="7"/>
            <p:cNvSpPr/>
            <p:nvPr/>
          </p:nvSpPr>
          <p:spPr>
            <a:xfrm flipH="false" flipV="false" rot="0">
              <a:off x="0" y="0"/>
              <a:ext cx="5996027" cy="2104516"/>
            </a:xfrm>
            <a:custGeom>
              <a:avLst/>
              <a:gdLst/>
              <a:ahLst/>
              <a:cxnLst/>
              <a:rect r="r" b="b" t="t" l="l"/>
              <a:pathLst>
                <a:path h="2104516" w="5996027">
                  <a:moveTo>
                    <a:pt x="0" y="0"/>
                  </a:moveTo>
                  <a:lnTo>
                    <a:pt x="5996027" y="0"/>
                  </a:lnTo>
                  <a:lnTo>
                    <a:pt x="5996027" y="2104516"/>
                  </a:lnTo>
                  <a:lnTo>
                    <a:pt x="0" y="2104516"/>
                  </a:lnTo>
                  <a:close/>
                </a:path>
              </a:pathLst>
            </a:custGeom>
            <a:solidFill>
              <a:srgbClr val="FFFFFF"/>
            </a:solidFill>
          </p:spPr>
        </p:sp>
      </p:grpSp>
      <p:sp>
        <p:nvSpPr>
          <p:cNvPr name="Freeform 8" id="8"/>
          <p:cNvSpPr/>
          <p:nvPr/>
        </p:nvSpPr>
        <p:spPr>
          <a:xfrm flipH="true" flipV="false" rot="0">
            <a:off x="14966547" y="-529397"/>
            <a:ext cx="4585506" cy="1625770"/>
          </a:xfrm>
          <a:custGeom>
            <a:avLst/>
            <a:gdLst/>
            <a:ahLst/>
            <a:cxnLst/>
            <a:rect r="r" b="b" t="t" l="l"/>
            <a:pathLst>
              <a:path h="1625770" w="4585506">
                <a:moveTo>
                  <a:pt x="4585506" y="0"/>
                </a:moveTo>
                <a:lnTo>
                  <a:pt x="0" y="0"/>
                </a:lnTo>
                <a:lnTo>
                  <a:pt x="0" y="1625770"/>
                </a:lnTo>
                <a:lnTo>
                  <a:pt x="4585506" y="1625770"/>
                </a:lnTo>
                <a:lnTo>
                  <a:pt x="4585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641794">
            <a:off x="8923192" y="-178822"/>
            <a:ext cx="441616" cy="633141"/>
          </a:xfrm>
          <a:custGeom>
            <a:avLst/>
            <a:gdLst/>
            <a:ahLst/>
            <a:cxnLst/>
            <a:rect r="r" b="b" t="t" l="l"/>
            <a:pathLst>
              <a:path h="633141" w="441616">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7522987" y="3652087"/>
            <a:ext cx="2690567" cy="2728732"/>
          </a:xfrm>
          <a:custGeom>
            <a:avLst/>
            <a:gdLst/>
            <a:ahLst/>
            <a:cxnLst/>
            <a:rect r="r" b="b" t="t" l="l"/>
            <a:pathLst>
              <a:path h="2728732" w="2690567">
                <a:moveTo>
                  <a:pt x="0" y="0"/>
                </a:moveTo>
                <a:lnTo>
                  <a:pt x="2690568" y="0"/>
                </a:lnTo>
                <a:lnTo>
                  <a:pt x="2690568" y="2728731"/>
                </a:lnTo>
                <a:lnTo>
                  <a:pt x="0" y="2728731"/>
                </a:lnTo>
                <a:lnTo>
                  <a:pt x="0" y="0"/>
                </a:lnTo>
                <a:close/>
              </a:path>
            </a:pathLst>
          </a:custGeom>
          <a:blipFill>
            <a:blip r:embed="rId7"/>
            <a:stretch>
              <a:fillRect l="0" t="0" r="0" b="0"/>
            </a:stretch>
          </a:blipFill>
        </p:spPr>
      </p:sp>
      <p:sp>
        <p:nvSpPr>
          <p:cNvPr name="Freeform 11" id="11"/>
          <p:cNvSpPr/>
          <p:nvPr/>
        </p:nvSpPr>
        <p:spPr>
          <a:xfrm flipH="false" flipV="false" rot="0">
            <a:off x="13155244" y="3652087"/>
            <a:ext cx="2741439" cy="2453757"/>
          </a:xfrm>
          <a:custGeom>
            <a:avLst/>
            <a:gdLst/>
            <a:ahLst/>
            <a:cxnLst/>
            <a:rect r="r" b="b" t="t" l="l"/>
            <a:pathLst>
              <a:path h="2453757" w="2741439">
                <a:moveTo>
                  <a:pt x="0" y="0"/>
                </a:moveTo>
                <a:lnTo>
                  <a:pt x="2741439" y="0"/>
                </a:lnTo>
                <a:lnTo>
                  <a:pt x="2741439" y="2453757"/>
                </a:lnTo>
                <a:lnTo>
                  <a:pt x="0" y="2453757"/>
                </a:lnTo>
                <a:lnTo>
                  <a:pt x="0" y="0"/>
                </a:lnTo>
                <a:close/>
              </a:path>
            </a:pathLst>
          </a:custGeom>
          <a:blipFill>
            <a:blip r:embed="rId8"/>
            <a:stretch>
              <a:fillRect l="0" t="0" r="0" b="0"/>
            </a:stretch>
          </a:blipFill>
        </p:spPr>
      </p:sp>
      <p:sp>
        <p:nvSpPr>
          <p:cNvPr name="Freeform 12" id="12"/>
          <p:cNvSpPr/>
          <p:nvPr/>
        </p:nvSpPr>
        <p:spPr>
          <a:xfrm flipH="false" flipV="false" rot="0">
            <a:off x="2556490" y="3755597"/>
            <a:ext cx="2445527" cy="2350246"/>
          </a:xfrm>
          <a:custGeom>
            <a:avLst/>
            <a:gdLst/>
            <a:ahLst/>
            <a:cxnLst/>
            <a:rect r="r" b="b" t="t" l="l"/>
            <a:pathLst>
              <a:path h="2350246" w="2445527">
                <a:moveTo>
                  <a:pt x="0" y="0"/>
                </a:moveTo>
                <a:lnTo>
                  <a:pt x="2445527" y="0"/>
                </a:lnTo>
                <a:lnTo>
                  <a:pt x="2445527" y="2350247"/>
                </a:lnTo>
                <a:lnTo>
                  <a:pt x="0" y="2350247"/>
                </a:lnTo>
                <a:lnTo>
                  <a:pt x="0" y="0"/>
                </a:lnTo>
                <a:close/>
              </a:path>
            </a:pathLst>
          </a:custGeom>
          <a:blipFill>
            <a:blip r:embed="rId9"/>
            <a:stretch>
              <a:fillRect l="0" t="0" r="0" b="0"/>
            </a:stretch>
          </a:blipFill>
        </p:spPr>
      </p:sp>
      <p:sp>
        <p:nvSpPr>
          <p:cNvPr name="TextBox 13" id="13"/>
          <p:cNvSpPr txBox="true"/>
          <p:nvPr/>
        </p:nvSpPr>
        <p:spPr>
          <a:xfrm rot="0">
            <a:off x="4455439" y="1086848"/>
            <a:ext cx="9377122" cy="1038225"/>
          </a:xfrm>
          <a:prstGeom prst="rect">
            <a:avLst/>
          </a:prstGeom>
        </p:spPr>
        <p:txBody>
          <a:bodyPr anchor="t" rtlCol="false" tIns="0" lIns="0" bIns="0" rIns="0">
            <a:spAutoFit/>
          </a:bodyPr>
          <a:lstStyle/>
          <a:p>
            <a:pPr algn="ctr">
              <a:lnSpc>
                <a:spcPts val="8100"/>
              </a:lnSpc>
            </a:pPr>
            <a:r>
              <a:rPr lang="en-US" sz="6750">
                <a:solidFill>
                  <a:srgbClr val="003EA8"/>
                </a:solidFill>
                <a:latin typeface="Muli Bold"/>
              </a:rPr>
              <a:t>Quá trình</a:t>
            </a:r>
          </a:p>
        </p:txBody>
      </p:sp>
      <p:sp>
        <p:nvSpPr>
          <p:cNvPr name="TextBox 14" id="14"/>
          <p:cNvSpPr txBox="true"/>
          <p:nvPr/>
        </p:nvSpPr>
        <p:spPr>
          <a:xfrm rot="0">
            <a:off x="1378483" y="7143038"/>
            <a:ext cx="4801541" cy="1143000"/>
          </a:xfrm>
          <a:prstGeom prst="rect">
            <a:avLst/>
          </a:prstGeom>
        </p:spPr>
        <p:txBody>
          <a:bodyPr anchor="t" rtlCol="false" tIns="0" lIns="0" bIns="0" rIns="0">
            <a:spAutoFit/>
          </a:bodyPr>
          <a:lstStyle/>
          <a:p>
            <a:pPr algn="ctr">
              <a:lnSpc>
                <a:spcPts val="4559"/>
              </a:lnSpc>
            </a:pPr>
            <a:r>
              <a:rPr lang="en-US" sz="3799">
                <a:solidFill>
                  <a:srgbClr val="003EA8"/>
                </a:solidFill>
                <a:latin typeface="Muli Bold"/>
              </a:rPr>
              <a:t>1.Chuyển đổi sang hệ nhị phân</a:t>
            </a:r>
          </a:p>
        </p:txBody>
      </p:sp>
      <p:sp>
        <p:nvSpPr>
          <p:cNvPr name="TextBox 15" id="15"/>
          <p:cNvSpPr txBox="true"/>
          <p:nvPr/>
        </p:nvSpPr>
        <p:spPr>
          <a:xfrm rot="0">
            <a:off x="6519561" y="7143038"/>
            <a:ext cx="5426992" cy="1714500"/>
          </a:xfrm>
          <a:prstGeom prst="rect">
            <a:avLst/>
          </a:prstGeom>
        </p:spPr>
        <p:txBody>
          <a:bodyPr anchor="t" rtlCol="false" tIns="0" lIns="0" bIns="0" rIns="0">
            <a:spAutoFit/>
          </a:bodyPr>
          <a:lstStyle/>
          <a:p>
            <a:pPr>
              <a:lnSpc>
                <a:spcPts val="4559"/>
              </a:lnSpc>
            </a:pPr>
            <a:r>
              <a:rPr lang="en-US" sz="3799">
                <a:solidFill>
                  <a:srgbClr val="003EA8"/>
                </a:solidFill>
                <a:latin typeface="Muli Bold"/>
              </a:rPr>
              <a:t> 2.Ẩn dữ liệu nhị phân vào các kênh hình ảnh</a:t>
            </a:r>
          </a:p>
          <a:p>
            <a:pPr>
              <a:lnSpc>
                <a:spcPts val="4559"/>
              </a:lnSpc>
            </a:pPr>
          </a:p>
        </p:txBody>
      </p:sp>
      <p:sp>
        <p:nvSpPr>
          <p:cNvPr name="TextBox 16" id="16"/>
          <p:cNvSpPr txBox="true"/>
          <p:nvPr/>
        </p:nvSpPr>
        <p:spPr>
          <a:xfrm rot="0">
            <a:off x="12663600" y="7143038"/>
            <a:ext cx="4029685" cy="1714500"/>
          </a:xfrm>
          <a:prstGeom prst="rect">
            <a:avLst/>
          </a:prstGeom>
        </p:spPr>
        <p:txBody>
          <a:bodyPr anchor="t" rtlCol="false" tIns="0" lIns="0" bIns="0" rIns="0">
            <a:spAutoFit/>
          </a:bodyPr>
          <a:lstStyle/>
          <a:p>
            <a:pPr>
              <a:lnSpc>
                <a:spcPts val="4559"/>
              </a:lnSpc>
            </a:pPr>
            <a:r>
              <a:rPr lang="en-US" sz="3799">
                <a:solidFill>
                  <a:srgbClr val="003EA8"/>
                </a:solidFill>
                <a:latin typeface="Muli Bold"/>
              </a:rPr>
              <a:t>3. Tính toán giá trị LSB cho pixel hình ảnh tái tạo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DAF-nQlf_AU</dc:identifier>
  <dcterms:modified xsi:type="dcterms:W3CDTF">2011-08-01T06:04:30Z</dcterms:modified>
  <cp:revision>1</cp:revision>
  <dc:title>giấu tin n9</dc:title>
</cp:coreProperties>
</file>

<file path=docProps/thumbnail.jpeg>
</file>